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7"/>
  </p:notesMasterIdLst>
  <p:sldIdLst>
    <p:sldId id="258" r:id="rId5"/>
    <p:sldId id="267" r:id="rId6"/>
    <p:sldId id="270" r:id="rId7"/>
    <p:sldId id="268" r:id="rId8"/>
    <p:sldId id="263" r:id="rId9"/>
    <p:sldId id="272" r:id="rId10"/>
    <p:sldId id="265" r:id="rId11"/>
    <p:sldId id="264" r:id="rId12"/>
    <p:sldId id="273" r:id="rId13"/>
    <p:sldId id="266" r:id="rId14"/>
    <p:sldId id="274" r:id="rId15"/>
    <p:sldId id="27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630402-8DDF-1953-AB29-F68EEBDA7FAE}" name="Xerxes Setna" initials="XS" userId="S::Xerxes.Setna@wearerise.co.uk::fdac88eb-8d04-4670-8478-a8d22dd0f1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F2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64A61-770C-2282-B5A9-8AC99398B110}" v="97" dt="2023-12-11T10:40:00.853"/>
    <p1510:client id="{A4C9484D-3638-4F5A-9736-2C90675751BE}" v="1002" dt="2023-12-11T15:26:43.705"/>
    <p1510:client id="{D7D58D0D-BB5F-4875-9AE2-7243A0C42F76}" v="3" dt="2023-12-11T16:17:14.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107_DD4D4ED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_110_43236D7D.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_108_8263BC04.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_111_DDFCA1D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8694442995953E-2"/>
          <c:y val="8.1071271587847882E-2"/>
          <c:w val="0.9067652569918826"/>
          <c:h val="0.73341048327232472"/>
        </c:manualLayout>
      </c:layout>
      <c:lineChart>
        <c:grouping val="standard"/>
        <c:varyColors val="0"/>
        <c:ser>
          <c:idx val="0"/>
          <c:order val="0"/>
          <c:tx>
            <c:strRef>
              <c:f>'Rise Tables'!$B$20</c:f>
              <c:strCache>
                <c:ptCount val="1"/>
                <c:pt idx="0">
                  <c:v>England</c:v>
                </c:pt>
              </c:strCache>
            </c:strRef>
          </c:tx>
          <c:spPr>
            <a:ln w="28575" cap="rnd">
              <a:solidFill>
                <a:schemeClr val="accent3">
                  <a:lumMod val="75000"/>
                </a:schemeClr>
              </a:solidFill>
              <a:round/>
            </a:ln>
            <a:effectLst/>
          </c:spPr>
          <c:marker>
            <c:symbol val="none"/>
          </c:marker>
          <c:cat>
            <c:strRef>
              <c:f>'Rise Tables'!$C$19:$H$19</c:f>
              <c:strCache>
                <c:ptCount val="6"/>
                <c:pt idx="0">
                  <c:v>2017/2018</c:v>
                </c:pt>
                <c:pt idx="1">
                  <c:v>2018/2019</c:v>
                </c:pt>
                <c:pt idx="2">
                  <c:v>2019/2020</c:v>
                </c:pt>
                <c:pt idx="3">
                  <c:v>2020/2021</c:v>
                </c:pt>
                <c:pt idx="4">
                  <c:v>2021/2022</c:v>
                </c:pt>
                <c:pt idx="5">
                  <c:v>2022/2023</c:v>
                </c:pt>
              </c:strCache>
            </c:strRef>
          </c:cat>
          <c:val>
            <c:numRef>
              <c:f>'Rise Tables'!$C$20:$H$20</c:f>
              <c:numCache>
                <c:formatCode>0.00%</c:formatCode>
                <c:ptCount val="6"/>
                <c:pt idx="0">
                  <c:v>0.32900000000000001</c:v>
                </c:pt>
                <c:pt idx="1">
                  <c:v>0.28999999999999998</c:v>
                </c:pt>
                <c:pt idx="2">
                  <c:v>0.313</c:v>
                </c:pt>
                <c:pt idx="3">
                  <c:v>0.32400000000000001</c:v>
                </c:pt>
                <c:pt idx="4">
                  <c:v>0.30099999999999999</c:v>
                </c:pt>
                <c:pt idx="5">
                  <c:v>0.30199999999999999</c:v>
                </c:pt>
              </c:numCache>
            </c:numRef>
          </c:val>
          <c:smooth val="0"/>
          <c:extLst>
            <c:ext xmlns:c16="http://schemas.microsoft.com/office/drawing/2014/chart" uri="{C3380CC4-5D6E-409C-BE32-E72D297353CC}">
              <c16:uniqueId val="{00000000-A524-4F23-B5AA-36F70D6ABDD0}"/>
            </c:ext>
          </c:extLst>
        </c:ser>
        <c:ser>
          <c:idx val="1"/>
          <c:order val="1"/>
          <c:tx>
            <c:strRef>
              <c:f>'Rise Tables'!$B$21</c:f>
              <c:strCache>
                <c:ptCount val="1"/>
                <c:pt idx="0">
                  <c:v>Gateshead </c:v>
                </c:pt>
              </c:strCache>
            </c:strRef>
          </c:tx>
          <c:spPr>
            <a:ln w="28575" cap="rnd">
              <a:solidFill>
                <a:schemeClr val="bg2">
                  <a:lumMod val="90000"/>
                </a:schemeClr>
              </a:solidFill>
              <a:round/>
            </a:ln>
            <a:effectLst/>
          </c:spPr>
          <c:marker>
            <c:symbol val="none"/>
          </c:marker>
          <c:cat>
            <c:strRef>
              <c:f>'Rise Tables'!$C$19:$H$19</c:f>
              <c:strCache>
                <c:ptCount val="6"/>
                <c:pt idx="0">
                  <c:v>2017/2018</c:v>
                </c:pt>
                <c:pt idx="1">
                  <c:v>2018/2019</c:v>
                </c:pt>
                <c:pt idx="2">
                  <c:v>2019/2020</c:v>
                </c:pt>
                <c:pt idx="3">
                  <c:v>2020/2021</c:v>
                </c:pt>
                <c:pt idx="4">
                  <c:v>2021/2022</c:v>
                </c:pt>
                <c:pt idx="5">
                  <c:v>2022/2023</c:v>
                </c:pt>
              </c:strCache>
            </c:strRef>
          </c:cat>
          <c:val>
            <c:numRef>
              <c:f>'Rise Tables'!$C$21:$H$21</c:f>
              <c:numCache>
                <c:formatCode>0.00%</c:formatCode>
                <c:ptCount val="6"/>
                <c:pt idx="0">
                  <c:v>0.33800000000000002</c:v>
                </c:pt>
                <c:pt idx="1">
                  <c:v>0.33800000000000002</c:v>
                </c:pt>
                <c:pt idx="2">
                  <c:v>0.27400000000000002</c:v>
                </c:pt>
                <c:pt idx="3">
                  <c:v>0.255</c:v>
                </c:pt>
                <c:pt idx="5">
                  <c:v>0.27400000000000002</c:v>
                </c:pt>
              </c:numCache>
            </c:numRef>
          </c:val>
          <c:smooth val="0"/>
          <c:extLst>
            <c:ext xmlns:c16="http://schemas.microsoft.com/office/drawing/2014/chart" uri="{C3380CC4-5D6E-409C-BE32-E72D297353CC}">
              <c16:uniqueId val="{00000001-A524-4F23-B5AA-36F70D6ABDD0}"/>
            </c:ext>
          </c:extLst>
        </c:ser>
        <c:ser>
          <c:idx val="2"/>
          <c:order val="2"/>
          <c:tx>
            <c:strRef>
              <c:f>'Rise Tables'!$B$22</c:f>
              <c:strCache>
                <c:ptCount val="1"/>
                <c:pt idx="0">
                  <c:v>Newcastle</c:v>
                </c:pt>
              </c:strCache>
            </c:strRef>
          </c:tx>
          <c:spPr>
            <a:ln w="28575" cap="rnd">
              <a:solidFill>
                <a:schemeClr val="tx1"/>
              </a:solidFill>
              <a:round/>
            </a:ln>
            <a:effectLst/>
          </c:spPr>
          <c:marker>
            <c:symbol val="none"/>
          </c:marker>
          <c:cat>
            <c:strRef>
              <c:f>'Rise Tables'!$C$19:$H$19</c:f>
              <c:strCache>
                <c:ptCount val="6"/>
                <c:pt idx="0">
                  <c:v>2017/2018</c:v>
                </c:pt>
                <c:pt idx="1">
                  <c:v>2018/2019</c:v>
                </c:pt>
                <c:pt idx="2">
                  <c:v>2019/2020</c:v>
                </c:pt>
                <c:pt idx="3">
                  <c:v>2020/2021</c:v>
                </c:pt>
                <c:pt idx="4">
                  <c:v>2021/2022</c:v>
                </c:pt>
                <c:pt idx="5">
                  <c:v>2022/2023</c:v>
                </c:pt>
              </c:strCache>
            </c:strRef>
          </c:cat>
          <c:val>
            <c:numRef>
              <c:f>'Rise Tables'!$C$22:$H$22</c:f>
              <c:numCache>
                <c:formatCode>0.00%</c:formatCode>
                <c:ptCount val="6"/>
                <c:pt idx="0">
                  <c:v>0.32300000000000001</c:v>
                </c:pt>
                <c:pt idx="1">
                  <c:v>0.32300000000000001</c:v>
                </c:pt>
                <c:pt idx="2">
                  <c:v>0.21299999999999999</c:v>
                </c:pt>
                <c:pt idx="4">
                  <c:v>0.33500000000000002</c:v>
                </c:pt>
                <c:pt idx="5">
                  <c:v>0.33399999999999996</c:v>
                </c:pt>
              </c:numCache>
            </c:numRef>
          </c:val>
          <c:smooth val="0"/>
          <c:extLst>
            <c:ext xmlns:c16="http://schemas.microsoft.com/office/drawing/2014/chart" uri="{C3380CC4-5D6E-409C-BE32-E72D297353CC}">
              <c16:uniqueId val="{00000002-A524-4F23-B5AA-36F70D6ABDD0}"/>
            </c:ext>
          </c:extLst>
        </c:ser>
        <c:ser>
          <c:idx val="3"/>
          <c:order val="3"/>
          <c:tx>
            <c:strRef>
              <c:f>'Rise Tables'!$B$23</c:f>
              <c:strCache>
                <c:ptCount val="1"/>
                <c:pt idx="0">
                  <c:v>Northumberland</c:v>
                </c:pt>
              </c:strCache>
            </c:strRef>
          </c:tx>
          <c:spPr>
            <a:ln w="28575" cap="rnd">
              <a:solidFill>
                <a:srgbClr val="FFFF00"/>
              </a:solidFill>
              <a:round/>
            </a:ln>
            <a:effectLst/>
          </c:spPr>
          <c:marker>
            <c:symbol val="none"/>
          </c:marker>
          <c:cat>
            <c:strRef>
              <c:f>'Rise Tables'!$C$19:$H$19</c:f>
              <c:strCache>
                <c:ptCount val="6"/>
                <c:pt idx="0">
                  <c:v>2017/2018</c:v>
                </c:pt>
                <c:pt idx="1">
                  <c:v>2018/2019</c:v>
                </c:pt>
                <c:pt idx="2">
                  <c:v>2019/2020</c:v>
                </c:pt>
                <c:pt idx="3">
                  <c:v>2020/2021</c:v>
                </c:pt>
                <c:pt idx="4">
                  <c:v>2021/2022</c:v>
                </c:pt>
                <c:pt idx="5">
                  <c:v>2022/2023</c:v>
                </c:pt>
              </c:strCache>
            </c:strRef>
          </c:cat>
          <c:val>
            <c:numRef>
              <c:f>'Rise Tables'!$C$23:$H$23</c:f>
              <c:numCache>
                <c:formatCode>0.00%</c:formatCode>
                <c:ptCount val="6"/>
                <c:pt idx="0">
                  <c:v>0.31</c:v>
                </c:pt>
                <c:pt idx="1">
                  <c:v>0.31</c:v>
                </c:pt>
                <c:pt idx="2">
                  <c:v>0.21199999999999999</c:v>
                </c:pt>
                <c:pt idx="4">
                  <c:v>0.30009999999999998</c:v>
                </c:pt>
                <c:pt idx="5">
                  <c:v>0.34600000000000003</c:v>
                </c:pt>
              </c:numCache>
            </c:numRef>
          </c:val>
          <c:smooth val="0"/>
          <c:extLst>
            <c:ext xmlns:c16="http://schemas.microsoft.com/office/drawing/2014/chart" uri="{C3380CC4-5D6E-409C-BE32-E72D297353CC}">
              <c16:uniqueId val="{00000003-A524-4F23-B5AA-36F70D6ABDD0}"/>
            </c:ext>
          </c:extLst>
        </c:ser>
        <c:ser>
          <c:idx val="4"/>
          <c:order val="4"/>
          <c:tx>
            <c:strRef>
              <c:f>'Rise Tables'!$B$24</c:f>
              <c:strCache>
                <c:ptCount val="1"/>
                <c:pt idx="0">
                  <c:v>North Tyneside</c:v>
                </c:pt>
              </c:strCache>
            </c:strRef>
          </c:tx>
          <c:spPr>
            <a:ln w="28575" cap="rnd">
              <a:solidFill>
                <a:srgbClr val="00B0F0"/>
              </a:solidFill>
              <a:round/>
            </a:ln>
            <a:effectLst/>
          </c:spPr>
          <c:marker>
            <c:symbol val="none"/>
          </c:marker>
          <c:cat>
            <c:strRef>
              <c:f>'Rise Tables'!$C$19:$H$19</c:f>
              <c:strCache>
                <c:ptCount val="6"/>
                <c:pt idx="0">
                  <c:v>2017/2018</c:v>
                </c:pt>
                <c:pt idx="1">
                  <c:v>2018/2019</c:v>
                </c:pt>
                <c:pt idx="2">
                  <c:v>2019/2020</c:v>
                </c:pt>
                <c:pt idx="3">
                  <c:v>2020/2021</c:v>
                </c:pt>
                <c:pt idx="4">
                  <c:v>2021/2022</c:v>
                </c:pt>
                <c:pt idx="5">
                  <c:v>2022/2023</c:v>
                </c:pt>
              </c:strCache>
            </c:strRef>
          </c:cat>
          <c:val>
            <c:numRef>
              <c:f>'Rise Tables'!$C$24:$H$24</c:f>
              <c:numCache>
                <c:formatCode>0.00%</c:formatCode>
                <c:ptCount val="6"/>
                <c:pt idx="0">
                  <c:v>0.38300000000000001</c:v>
                </c:pt>
                <c:pt idx="1">
                  <c:v>0.38300000000000001</c:v>
                </c:pt>
                <c:pt idx="2">
                  <c:v>0.215</c:v>
                </c:pt>
                <c:pt idx="3">
                  <c:v>0.214</c:v>
                </c:pt>
                <c:pt idx="4">
                  <c:v>0.28799999999999998</c:v>
                </c:pt>
                <c:pt idx="5">
                  <c:v>0.29499999999999998</c:v>
                </c:pt>
              </c:numCache>
            </c:numRef>
          </c:val>
          <c:smooth val="0"/>
          <c:extLst>
            <c:ext xmlns:c16="http://schemas.microsoft.com/office/drawing/2014/chart" uri="{C3380CC4-5D6E-409C-BE32-E72D297353CC}">
              <c16:uniqueId val="{00000004-A524-4F23-B5AA-36F70D6ABDD0}"/>
            </c:ext>
          </c:extLst>
        </c:ser>
        <c:ser>
          <c:idx val="5"/>
          <c:order val="5"/>
          <c:tx>
            <c:strRef>
              <c:f>'Rise Tables'!$B$25</c:f>
              <c:strCache>
                <c:ptCount val="1"/>
                <c:pt idx="0">
                  <c:v>South Tyneside</c:v>
                </c:pt>
              </c:strCache>
            </c:strRef>
          </c:tx>
          <c:spPr>
            <a:ln w="28575" cap="rnd">
              <a:solidFill>
                <a:srgbClr val="92D050"/>
              </a:solidFill>
              <a:round/>
            </a:ln>
            <a:effectLst/>
          </c:spPr>
          <c:marker>
            <c:symbol val="none"/>
          </c:marker>
          <c:cat>
            <c:strRef>
              <c:f>'Rise Tables'!$C$19:$H$19</c:f>
              <c:strCache>
                <c:ptCount val="6"/>
                <c:pt idx="0">
                  <c:v>2017/2018</c:v>
                </c:pt>
                <c:pt idx="1">
                  <c:v>2018/2019</c:v>
                </c:pt>
                <c:pt idx="2">
                  <c:v>2019/2020</c:v>
                </c:pt>
                <c:pt idx="3">
                  <c:v>2020/2021</c:v>
                </c:pt>
                <c:pt idx="4">
                  <c:v>2021/2022</c:v>
                </c:pt>
                <c:pt idx="5">
                  <c:v>2022/2023</c:v>
                </c:pt>
              </c:strCache>
            </c:strRef>
          </c:cat>
          <c:val>
            <c:numRef>
              <c:f>'Rise Tables'!$C$25:$H$25</c:f>
              <c:numCache>
                <c:formatCode>0.00%</c:formatCode>
                <c:ptCount val="6"/>
                <c:pt idx="0">
                  <c:v>0.29599999999999999</c:v>
                </c:pt>
                <c:pt idx="1">
                  <c:v>0.29599999999999999</c:v>
                </c:pt>
                <c:pt idx="2">
                  <c:v>0.376</c:v>
                </c:pt>
                <c:pt idx="3">
                  <c:v>0.30199999999999999</c:v>
                </c:pt>
                <c:pt idx="4">
                  <c:v>0.29499999999999998</c:v>
                </c:pt>
                <c:pt idx="5">
                  <c:v>0.29600000000000004</c:v>
                </c:pt>
              </c:numCache>
            </c:numRef>
          </c:val>
          <c:smooth val="0"/>
          <c:extLst>
            <c:ext xmlns:c16="http://schemas.microsoft.com/office/drawing/2014/chart" uri="{C3380CC4-5D6E-409C-BE32-E72D297353CC}">
              <c16:uniqueId val="{00000005-A524-4F23-B5AA-36F70D6ABDD0}"/>
            </c:ext>
          </c:extLst>
        </c:ser>
        <c:ser>
          <c:idx val="6"/>
          <c:order val="6"/>
          <c:tx>
            <c:strRef>
              <c:f>'Rise Tables'!$B$26</c:f>
              <c:strCache>
                <c:ptCount val="1"/>
                <c:pt idx="0">
                  <c:v>Sunderland</c:v>
                </c:pt>
              </c:strCache>
            </c:strRef>
          </c:tx>
          <c:spPr>
            <a:ln w="28575" cap="rnd">
              <a:solidFill>
                <a:srgbClr val="FF0000"/>
              </a:solidFill>
              <a:round/>
            </a:ln>
            <a:effectLst/>
          </c:spPr>
          <c:marker>
            <c:symbol val="none"/>
          </c:marker>
          <c:cat>
            <c:strRef>
              <c:f>'Rise Tables'!$C$19:$H$19</c:f>
              <c:strCache>
                <c:ptCount val="6"/>
                <c:pt idx="0">
                  <c:v>2017/2018</c:v>
                </c:pt>
                <c:pt idx="1">
                  <c:v>2018/2019</c:v>
                </c:pt>
                <c:pt idx="2">
                  <c:v>2019/2020</c:v>
                </c:pt>
                <c:pt idx="3">
                  <c:v>2020/2021</c:v>
                </c:pt>
                <c:pt idx="4">
                  <c:v>2021/2022</c:v>
                </c:pt>
                <c:pt idx="5">
                  <c:v>2022/2023</c:v>
                </c:pt>
              </c:strCache>
            </c:strRef>
          </c:cat>
          <c:val>
            <c:numRef>
              <c:f>'Rise Tables'!$C$26:$H$26</c:f>
              <c:numCache>
                <c:formatCode>0.00%</c:formatCode>
                <c:ptCount val="6"/>
                <c:pt idx="0">
                  <c:v>0.44700000000000001</c:v>
                </c:pt>
                <c:pt idx="1">
                  <c:v>0.44700000000000001</c:v>
                </c:pt>
                <c:pt idx="2">
                  <c:v>0.314</c:v>
                </c:pt>
                <c:pt idx="3">
                  <c:v>0.58099999999999996</c:v>
                </c:pt>
                <c:pt idx="4">
                  <c:v>0.26900000000000002</c:v>
                </c:pt>
                <c:pt idx="5">
                  <c:v>0.28600000000000003</c:v>
                </c:pt>
              </c:numCache>
            </c:numRef>
          </c:val>
          <c:smooth val="0"/>
          <c:extLst>
            <c:ext xmlns:c16="http://schemas.microsoft.com/office/drawing/2014/chart" uri="{C3380CC4-5D6E-409C-BE32-E72D297353CC}">
              <c16:uniqueId val="{00000006-A524-4F23-B5AA-36F70D6ABDD0}"/>
            </c:ext>
          </c:extLst>
        </c:ser>
        <c:dLbls>
          <c:showLegendKey val="0"/>
          <c:showVal val="0"/>
          <c:showCatName val="0"/>
          <c:showSerName val="0"/>
          <c:showPercent val="0"/>
          <c:showBubbleSize val="0"/>
        </c:dLbls>
        <c:smooth val="0"/>
        <c:axId val="292701375"/>
        <c:axId val="1734794415"/>
      </c:lineChart>
      <c:catAx>
        <c:axId val="29270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34794415"/>
        <c:crosses val="autoZero"/>
        <c:auto val="1"/>
        <c:lblAlgn val="ctr"/>
        <c:lblOffset val="100"/>
        <c:noMultiLvlLbl val="0"/>
      </c:catAx>
      <c:valAx>
        <c:axId val="1734794415"/>
        <c:scaling>
          <c:orientation val="minMax"/>
          <c:max val="0.60000000000000009"/>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701375"/>
        <c:crosses val="autoZero"/>
        <c:crossBetween val="between"/>
      </c:valAx>
      <c:spPr>
        <a:noFill/>
        <a:ln>
          <a:noFill/>
        </a:ln>
        <a:effectLst/>
      </c:spPr>
    </c:plotArea>
    <c:legend>
      <c:legendPos val="b"/>
      <c:layout>
        <c:manualLayout>
          <c:xMode val="edge"/>
          <c:yMode val="edge"/>
          <c:x val="8.3851008152064591E-3"/>
          <c:y val="0.89076991261811878"/>
          <c:w val="0.98302273845224286"/>
          <c:h val="9.185767204162813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08677555750157E-2"/>
          <c:y val="5.8638669780920812E-2"/>
          <c:w val="0.9067652569918826"/>
          <c:h val="0.71510176049241547"/>
        </c:manualLayout>
      </c:layout>
      <c:lineChart>
        <c:grouping val="standard"/>
        <c:varyColors val="0"/>
        <c:ser>
          <c:idx val="0"/>
          <c:order val="0"/>
          <c:tx>
            <c:strRef>
              <c:f>'Rise Tables'!$B$20</c:f>
              <c:strCache>
                <c:ptCount val="1"/>
                <c:pt idx="0">
                  <c:v>England</c:v>
                </c:pt>
              </c:strCache>
            </c:strRef>
          </c:tx>
          <c:spPr>
            <a:ln w="28575" cap="rnd">
              <a:solidFill>
                <a:sysClr val="window" lastClr="FFFFFF"/>
              </a:solidFill>
              <a:round/>
            </a:ln>
            <a:effectLst/>
          </c:spPr>
          <c:marker>
            <c:symbol val="none"/>
          </c:marker>
          <c:trendline>
            <c:spPr>
              <a:ln w="25400" cap="rnd">
                <a:solidFill>
                  <a:schemeClr val="accent1"/>
                </a:solidFill>
                <a:prstDash val="solid"/>
              </a:ln>
              <a:effectLst/>
            </c:spPr>
            <c:trendlineType val="linear"/>
            <c:dispRSqr val="0"/>
            <c:dispEq val="0"/>
          </c:trendline>
          <c:cat>
            <c:strRef>
              <c:f>'Rise Tables'!$C$19:$H$19</c:f>
              <c:strCache>
                <c:ptCount val="6"/>
                <c:pt idx="0">
                  <c:v>2017/2018</c:v>
                </c:pt>
                <c:pt idx="1">
                  <c:v>2018/2019</c:v>
                </c:pt>
                <c:pt idx="2">
                  <c:v>2019/2020</c:v>
                </c:pt>
                <c:pt idx="3">
                  <c:v>2020/2021</c:v>
                </c:pt>
                <c:pt idx="4">
                  <c:v>2021/2022</c:v>
                </c:pt>
                <c:pt idx="5">
                  <c:v>2022/2023</c:v>
                </c:pt>
              </c:strCache>
            </c:strRef>
          </c:cat>
          <c:val>
            <c:numRef>
              <c:f>'Rise Tables'!$C$20:$H$20</c:f>
              <c:numCache>
                <c:formatCode>0.00%</c:formatCode>
                <c:ptCount val="6"/>
                <c:pt idx="0">
                  <c:v>0.32900000000000001</c:v>
                </c:pt>
                <c:pt idx="1">
                  <c:v>0.28999999999999998</c:v>
                </c:pt>
                <c:pt idx="2">
                  <c:v>0.313</c:v>
                </c:pt>
                <c:pt idx="3">
                  <c:v>0.32400000000000001</c:v>
                </c:pt>
                <c:pt idx="4">
                  <c:v>0.30099999999999999</c:v>
                </c:pt>
                <c:pt idx="5">
                  <c:v>0.30199999999999999</c:v>
                </c:pt>
              </c:numCache>
            </c:numRef>
          </c:val>
          <c:smooth val="0"/>
          <c:extLst>
            <c:ext xmlns:c16="http://schemas.microsoft.com/office/drawing/2014/chart" uri="{C3380CC4-5D6E-409C-BE32-E72D297353CC}">
              <c16:uniqueId val="{00000001-10D6-4DB8-9F89-7B7D4DDE02DE}"/>
            </c:ext>
          </c:extLst>
        </c:ser>
        <c:ser>
          <c:idx val="1"/>
          <c:order val="1"/>
          <c:tx>
            <c:strRef>
              <c:f>'Rise Tables'!$B$21</c:f>
              <c:strCache>
                <c:ptCount val="1"/>
                <c:pt idx="0">
                  <c:v>Gateshead </c:v>
                </c:pt>
              </c:strCache>
            </c:strRef>
          </c:tx>
          <c:spPr>
            <a:ln w="28575" cap="rnd">
              <a:solidFill>
                <a:sysClr val="window" lastClr="FFFFFF"/>
              </a:solidFill>
              <a:round/>
            </a:ln>
            <a:effectLst/>
          </c:spPr>
          <c:marker>
            <c:symbol val="none"/>
          </c:marker>
          <c:trendline>
            <c:spPr>
              <a:ln w="19050" cap="rnd">
                <a:solidFill>
                  <a:srgbClr val="E41B4A">
                    <a:lumMod val="20000"/>
                    <a:lumOff val="80000"/>
                  </a:srgbClr>
                </a:solidFill>
                <a:prstDash val="lgDash"/>
              </a:ln>
              <a:effectLst/>
            </c:spPr>
            <c:trendlineType val="linear"/>
            <c:dispRSqr val="0"/>
            <c:dispEq val="0"/>
          </c:trendline>
          <c:cat>
            <c:strRef>
              <c:f>'Rise Tables'!$C$19:$H$19</c:f>
              <c:strCache>
                <c:ptCount val="6"/>
                <c:pt idx="0">
                  <c:v>2017/2018</c:v>
                </c:pt>
                <c:pt idx="1">
                  <c:v>2018/2019</c:v>
                </c:pt>
                <c:pt idx="2">
                  <c:v>2019/2020</c:v>
                </c:pt>
                <c:pt idx="3">
                  <c:v>2020/2021</c:v>
                </c:pt>
                <c:pt idx="4">
                  <c:v>2021/2022</c:v>
                </c:pt>
                <c:pt idx="5">
                  <c:v>2022/2023</c:v>
                </c:pt>
              </c:strCache>
            </c:strRef>
          </c:cat>
          <c:val>
            <c:numRef>
              <c:f>'Rise Tables'!$C$21:$H$21</c:f>
              <c:numCache>
                <c:formatCode>0.00%</c:formatCode>
                <c:ptCount val="6"/>
                <c:pt idx="0">
                  <c:v>0.33800000000000002</c:v>
                </c:pt>
                <c:pt idx="1">
                  <c:v>0.33800000000000002</c:v>
                </c:pt>
                <c:pt idx="2">
                  <c:v>0.27400000000000002</c:v>
                </c:pt>
                <c:pt idx="3">
                  <c:v>0.255</c:v>
                </c:pt>
                <c:pt idx="5">
                  <c:v>0.27400000000000002</c:v>
                </c:pt>
              </c:numCache>
            </c:numRef>
          </c:val>
          <c:smooth val="0"/>
          <c:extLst>
            <c:ext xmlns:c16="http://schemas.microsoft.com/office/drawing/2014/chart" uri="{C3380CC4-5D6E-409C-BE32-E72D297353CC}">
              <c16:uniqueId val="{00000003-10D6-4DB8-9F89-7B7D4DDE02DE}"/>
            </c:ext>
          </c:extLst>
        </c:ser>
        <c:ser>
          <c:idx val="2"/>
          <c:order val="2"/>
          <c:tx>
            <c:strRef>
              <c:f>'Rise Tables'!$B$22</c:f>
              <c:strCache>
                <c:ptCount val="1"/>
                <c:pt idx="0">
                  <c:v>Newcastle</c:v>
                </c:pt>
              </c:strCache>
            </c:strRef>
          </c:tx>
          <c:spPr>
            <a:ln w="28575" cap="rnd">
              <a:solidFill>
                <a:sysClr val="window" lastClr="FFFFFF"/>
              </a:solidFill>
              <a:round/>
            </a:ln>
            <a:effectLst/>
          </c:spPr>
          <c:marker>
            <c:symbol val="none"/>
          </c:marker>
          <c:trendline>
            <c:spPr>
              <a:ln w="19050" cap="rnd">
                <a:solidFill>
                  <a:sysClr val="windowText" lastClr="000000"/>
                </a:solidFill>
                <a:prstDash val="lgDash"/>
              </a:ln>
              <a:effectLst/>
            </c:spPr>
            <c:trendlineType val="linear"/>
            <c:dispRSqr val="0"/>
            <c:dispEq val="0"/>
          </c:trendline>
          <c:cat>
            <c:strRef>
              <c:f>'Rise Tables'!$C$19:$H$19</c:f>
              <c:strCache>
                <c:ptCount val="6"/>
                <c:pt idx="0">
                  <c:v>2017/2018</c:v>
                </c:pt>
                <c:pt idx="1">
                  <c:v>2018/2019</c:v>
                </c:pt>
                <c:pt idx="2">
                  <c:v>2019/2020</c:v>
                </c:pt>
                <c:pt idx="3">
                  <c:v>2020/2021</c:v>
                </c:pt>
                <c:pt idx="4">
                  <c:v>2021/2022</c:v>
                </c:pt>
                <c:pt idx="5">
                  <c:v>2022/2023</c:v>
                </c:pt>
              </c:strCache>
            </c:strRef>
          </c:cat>
          <c:val>
            <c:numRef>
              <c:f>'Rise Tables'!$C$22:$H$22</c:f>
              <c:numCache>
                <c:formatCode>0.00%</c:formatCode>
                <c:ptCount val="6"/>
                <c:pt idx="0">
                  <c:v>0.32300000000000001</c:v>
                </c:pt>
                <c:pt idx="1">
                  <c:v>0.32300000000000001</c:v>
                </c:pt>
                <c:pt idx="2">
                  <c:v>0.21299999999999999</c:v>
                </c:pt>
                <c:pt idx="4">
                  <c:v>0.33500000000000002</c:v>
                </c:pt>
                <c:pt idx="5">
                  <c:v>0.33399999999999996</c:v>
                </c:pt>
              </c:numCache>
            </c:numRef>
          </c:val>
          <c:smooth val="0"/>
          <c:extLst>
            <c:ext xmlns:c16="http://schemas.microsoft.com/office/drawing/2014/chart" uri="{C3380CC4-5D6E-409C-BE32-E72D297353CC}">
              <c16:uniqueId val="{00000005-10D6-4DB8-9F89-7B7D4DDE02DE}"/>
            </c:ext>
          </c:extLst>
        </c:ser>
        <c:ser>
          <c:idx val="3"/>
          <c:order val="3"/>
          <c:tx>
            <c:strRef>
              <c:f>'Rise Tables'!$B$23</c:f>
              <c:strCache>
                <c:ptCount val="1"/>
                <c:pt idx="0">
                  <c:v>Northumberland</c:v>
                </c:pt>
              </c:strCache>
            </c:strRef>
          </c:tx>
          <c:spPr>
            <a:ln w="28575" cap="rnd">
              <a:solidFill>
                <a:sysClr val="window" lastClr="FFFFFF"/>
              </a:solidFill>
              <a:round/>
            </a:ln>
            <a:effectLst/>
          </c:spPr>
          <c:marker>
            <c:symbol val="none"/>
          </c:marker>
          <c:trendline>
            <c:spPr>
              <a:ln w="19050" cap="rnd">
                <a:solidFill>
                  <a:srgbClr val="FFFF00"/>
                </a:solidFill>
                <a:prstDash val="lgDash"/>
              </a:ln>
              <a:effectLst/>
            </c:spPr>
            <c:trendlineType val="linear"/>
            <c:dispRSqr val="0"/>
            <c:dispEq val="0"/>
          </c:trendline>
          <c:cat>
            <c:strRef>
              <c:f>'Rise Tables'!$C$19:$H$19</c:f>
              <c:strCache>
                <c:ptCount val="6"/>
                <c:pt idx="0">
                  <c:v>2017/2018</c:v>
                </c:pt>
                <c:pt idx="1">
                  <c:v>2018/2019</c:v>
                </c:pt>
                <c:pt idx="2">
                  <c:v>2019/2020</c:v>
                </c:pt>
                <c:pt idx="3">
                  <c:v>2020/2021</c:v>
                </c:pt>
                <c:pt idx="4">
                  <c:v>2021/2022</c:v>
                </c:pt>
                <c:pt idx="5">
                  <c:v>2022/2023</c:v>
                </c:pt>
              </c:strCache>
            </c:strRef>
          </c:cat>
          <c:val>
            <c:numRef>
              <c:f>'Rise Tables'!$C$23:$H$23</c:f>
              <c:numCache>
                <c:formatCode>0.00%</c:formatCode>
                <c:ptCount val="6"/>
                <c:pt idx="0">
                  <c:v>0.31</c:v>
                </c:pt>
                <c:pt idx="1">
                  <c:v>0.31</c:v>
                </c:pt>
                <c:pt idx="2">
                  <c:v>0.21199999999999999</c:v>
                </c:pt>
                <c:pt idx="4">
                  <c:v>0.30009999999999998</c:v>
                </c:pt>
                <c:pt idx="5">
                  <c:v>0.34600000000000003</c:v>
                </c:pt>
              </c:numCache>
            </c:numRef>
          </c:val>
          <c:smooth val="0"/>
          <c:extLst>
            <c:ext xmlns:c16="http://schemas.microsoft.com/office/drawing/2014/chart" uri="{C3380CC4-5D6E-409C-BE32-E72D297353CC}">
              <c16:uniqueId val="{00000007-10D6-4DB8-9F89-7B7D4DDE02DE}"/>
            </c:ext>
          </c:extLst>
        </c:ser>
        <c:ser>
          <c:idx val="4"/>
          <c:order val="4"/>
          <c:tx>
            <c:strRef>
              <c:f>'Rise Tables'!$B$24</c:f>
              <c:strCache>
                <c:ptCount val="1"/>
                <c:pt idx="0">
                  <c:v>North Tyneside</c:v>
                </c:pt>
              </c:strCache>
            </c:strRef>
          </c:tx>
          <c:spPr>
            <a:ln w="28575" cap="rnd">
              <a:solidFill>
                <a:sysClr val="window" lastClr="FFFFFF"/>
              </a:solidFill>
              <a:round/>
            </a:ln>
            <a:effectLst/>
          </c:spPr>
          <c:marker>
            <c:symbol val="none"/>
          </c:marker>
          <c:trendline>
            <c:spPr>
              <a:ln w="19050" cap="rnd">
                <a:solidFill>
                  <a:srgbClr val="00B0F0"/>
                </a:solidFill>
                <a:prstDash val="lgDash"/>
              </a:ln>
              <a:effectLst/>
            </c:spPr>
            <c:trendlineType val="linear"/>
            <c:dispRSqr val="0"/>
            <c:dispEq val="0"/>
          </c:trendline>
          <c:cat>
            <c:strRef>
              <c:f>'Rise Tables'!$C$19:$H$19</c:f>
              <c:strCache>
                <c:ptCount val="6"/>
                <c:pt idx="0">
                  <c:v>2017/2018</c:v>
                </c:pt>
                <c:pt idx="1">
                  <c:v>2018/2019</c:v>
                </c:pt>
                <c:pt idx="2">
                  <c:v>2019/2020</c:v>
                </c:pt>
                <c:pt idx="3">
                  <c:v>2020/2021</c:v>
                </c:pt>
                <c:pt idx="4">
                  <c:v>2021/2022</c:v>
                </c:pt>
                <c:pt idx="5">
                  <c:v>2022/2023</c:v>
                </c:pt>
              </c:strCache>
            </c:strRef>
          </c:cat>
          <c:val>
            <c:numRef>
              <c:f>'Rise Tables'!$C$24:$H$24</c:f>
              <c:numCache>
                <c:formatCode>0.00%</c:formatCode>
                <c:ptCount val="6"/>
                <c:pt idx="0">
                  <c:v>0.38300000000000001</c:v>
                </c:pt>
                <c:pt idx="1">
                  <c:v>0.38300000000000001</c:v>
                </c:pt>
                <c:pt idx="2">
                  <c:v>0.215</c:v>
                </c:pt>
                <c:pt idx="3">
                  <c:v>0.214</c:v>
                </c:pt>
                <c:pt idx="4">
                  <c:v>0.28799999999999998</c:v>
                </c:pt>
                <c:pt idx="5">
                  <c:v>0.29499999999999998</c:v>
                </c:pt>
              </c:numCache>
            </c:numRef>
          </c:val>
          <c:smooth val="0"/>
          <c:extLst>
            <c:ext xmlns:c16="http://schemas.microsoft.com/office/drawing/2014/chart" uri="{C3380CC4-5D6E-409C-BE32-E72D297353CC}">
              <c16:uniqueId val="{00000009-10D6-4DB8-9F89-7B7D4DDE02DE}"/>
            </c:ext>
          </c:extLst>
        </c:ser>
        <c:ser>
          <c:idx val="5"/>
          <c:order val="5"/>
          <c:tx>
            <c:strRef>
              <c:f>'Rise Tables'!$B$25</c:f>
              <c:strCache>
                <c:ptCount val="1"/>
                <c:pt idx="0">
                  <c:v>South Tyneside</c:v>
                </c:pt>
              </c:strCache>
            </c:strRef>
          </c:tx>
          <c:spPr>
            <a:ln w="28575" cap="rnd">
              <a:solidFill>
                <a:sysClr val="window" lastClr="FFFFFF"/>
              </a:solidFill>
              <a:round/>
            </a:ln>
            <a:effectLst/>
          </c:spPr>
          <c:marker>
            <c:symbol val="none"/>
          </c:marker>
          <c:trendline>
            <c:spPr>
              <a:ln w="19050" cap="rnd">
                <a:solidFill>
                  <a:srgbClr val="92D050"/>
                </a:solidFill>
                <a:prstDash val="lgDash"/>
              </a:ln>
              <a:effectLst/>
            </c:spPr>
            <c:trendlineType val="linear"/>
            <c:dispRSqr val="0"/>
            <c:dispEq val="0"/>
          </c:trendline>
          <c:cat>
            <c:strRef>
              <c:f>'Rise Tables'!$C$19:$H$19</c:f>
              <c:strCache>
                <c:ptCount val="6"/>
                <c:pt idx="0">
                  <c:v>2017/2018</c:v>
                </c:pt>
                <c:pt idx="1">
                  <c:v>2018/2019</c:v>
                </c:pt>
                <c:pt idx="2">
                  <c:v>2019/2020</c:v>
                </c:pt>
                <c:pt idx="3">
                  <c:v>2020/2021</c:v>
                </c:pt>
                <c:pt idx="4">
                  <c:v>2021/2022</c:v>
                </c:pt>
                <c:pt idx="5">
                  <c:v>2022/2023</c:v>
                </c:pt>
              </c:strCache>
            </c:strRef>
          </c:cat>
          <c:val>
            <c:numRef>
              <c:f>'Rise Tables'!$C$25:$H$25</c:f>
              <c:numCache>
                <c:formatCode>0.00%</c:formatCode>
                <c:ptCount val="6"/>
                <c:pt idx="0">
                  <c:v>0.29599999999999999</c:v>
                </c:pt>
                <c:pt idx="1">
                  <c:v>0.29599999999999999</c:v>
                </c:pt>
                <c:pt idx="2">
                  <c:v>0.376</c:v>
                </c:pt>
                <c:pt idx="3">
                  <c:v>0.30199999999999999</c:v>
                </c:pt>
                <c:pt idx="4">
                  <c:v>0.29499999999999998</c:v>
                </c:pt>
                <c:pt idx="5">
                  <c:v>0.29600000000000004</c:v>
                </c:pt>
              </c:numCache>
            </c:numRef>
          </c:val>
          <c:smooth val="0"/>
          <c:extLst>
            <c:ext xmlns:c16="http://schemas.microsoft.com/office/drawing/2014/chart" uri="{C3380CC4-5D6E-409C-BE32-E72D297353CC}">
              <c16:uniqueId val="{0000000B-10D6-4DB8-9F89-7B7D4DDE02DE}"/>
            </c:ext>
          </c:extLst>
        </c:ser>
        <c:ser>
          <c:idx val="6"/>
          <c:order val="6"/>
          <c:tx>
            <c:strRef>
              <c:f>'Rise Tables'!$B$26</c:f>
              <c:strCache>
                <c:ptCount val="1"/>
                <c:pt idx="0">
                  <c:v>Sunderland</c:v>
                </c:pt>
              </c:strCache>
            </c:strRef>
          </c:tx>
          <c:spPr>
            <a:ln w="28575" cap="rnd">
              <a:solidFill>
                <a:sysClr val="window" lastClr="FFFFFF"/>
              </a:solidFill>
              <a:round/>
            </a:ln>
            <a:effectLst/>
          </c:spPr>
          <c:marker>
            <c:symbol val="none"/>
          </c:marker>
          <c:trendline>
            <c:spPr>
              <a:ln w="19050" cap="rnd">
                <a:solidFill>
                  <a:srgbClr val="FF0000"/>
                </a:solidFill>
                <a:prstDash val="lgDash"/>
              </a:ln>
              <a:effectLst/>
            </c:spPr>
            <c:trendlineType val="linear"/>
            <c:dispRSqr val="0"/>
            <c:dispEq val="0"/>
          </c:trendline>
          <c:cat>
            <c:strRef>
              <c:f>'Rise Tables'!$C$19:$H$19</c:f>
              <c:strCache>
                <c:ptCount val="6"/>
                <c:pt idx="0">
                  <c:v>2017/2018</c:v>
                </c:pt>
                <c:pt idx="1">
                  <c:v>2018/2019</c:v>
                </c:pt>
                <c:pt idx="2">
                  <c:v>2019/2020</c:v>
                </c:pt>
                <c:pt idx="3">
                  <c:v>2020/2021</c:v>
                </c:pt>
                <c:pt idx="4">
                  <c:v>2021/2022</c:v>
                </c:pt>
                <c:pt idx="5">
                  <c:v>2022/2023</c:v>
                </c:pt>
              </c:strCache>
            </c:strRef>
          </c:cat>
          <c:val>
            <c:numRef>
              <c:f>'Rise Tables'!$C$26:$H$26</c:f>
              <c:numCache>
                <c:formatCode>0.00%</c:formatCode>
                <c:ptCount val="6"/>
                <c:pt idx="0">
                  <c:v>0.44700000000000001</c:v>
                </c:pt>
                <c:pt idx="1">
                  <c:v>0.44700000000000001</c:v>
                </c:pt>
                <c:pt idx="2">
                  <c:v>0.314</c:v>
                </c:pt>
                <c:pt idx="3">
                  <c:v>0.58099999999999996</c:v>
                </c:pt>
                <c:pt idx="4">
                  <c:v>0.26900000000000002</c:v>
                </c:pt>
                <c:pt idx="5">
                  <c:v>0.28600000000000003</c:v>
                </c:pt>
              </c:numCache>
            </c:numRef>
          </c:val>
          <c:smooth val="0"/>
          <c:extLst>
            <c:ext xmlns:c16="http://schemas.microsoft.com/office/drawing/2014/chart" uri="{C3380CC4-5D6E-409C-BE32-E72D297353CC}">
              <c16:uniqueId val="{0000000D-10D6-4DB8-9F89-7B7D4DDE02DE}"/>
            </c:ext>
          </c:extLst>
        </c:ser>
        <c:dLbls>
          <c:showLegendKey val="0"/>
          <c:showVal val="0"/>
          <c:showCatName val="0"/>
          <c:showSerName val="0"/>
          <c:showPercent val="0"/>
          <c:showBubbleSize val="0"/>
        </c:dLbls>
        <c:smooth val="0"/>
        <c:axId val="292701375"/>
        <c:axId val="1734794415"/>
      </c:lineChart>
      <c:catAx>
        <c:axId val="29270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34794415"/>
        <c:crosses val="autoZero"/>
        <c:auto val="1"/>
        <c:lblAlgn val="ctr"/>
        <c:lblOffset val="100"/>
        <c:noMultiLvlLbl val="0"/>
      </c:catAx>
      <c:valAx>
        <c:axId val="1734794415"/>
        <c:scaling>
          <c:orientation val="minMax"/>
          <c:max val="0.5"/>
          <c:min val="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2701375"/>
        <c:crosses val="autoZero"/>
        <c:crossBetween val="between"/>
      </c:val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ayout>
        <c:manualLayout>
          <c:xMode val="edge"/>
          <c:yMode val="edge"/>
          <c:x val="9.0133677955692004E-3"/>
          <c:y val="0.86085978378817574"/>
          <c:w val="0.98550360330219833"/>
          <c:h val="0.121767670909612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906583958172331E-2"/>
          <c:y val="8.5138699944501822E-2"/>
          <c:w val="0.90664160348656686"/>
          <c:h val="0.72003541540071936"/>
        </c:manualLayout>
      </c:layout>
      <c:lineChart>
        <c:grouping val="standard"/>
        <c:varyColors val="0"/>
        <c:ser>
          <c:idx val="0"/>
          <c:order val="0"/>
          <c:tx>
            <c:strRef>
              <c:f>'Rise Tables'!$B$30</c:f>
              <c:strCache>
                <c:ptCount val="1"/>
                <c:pt idx="0">
                  <c:v>England</c:v>
                </c:pt>
              </c:strCache>
            </c:strRef>
          </c:tx>
          <c:spPr>
            <a:ln w="28575" cap="rnd">
              <a:solidFill>
                <a:schemeClr val="accent3">
                  <a:lumMod val="75000"/>
                </a:schemeClr>
              </a:solidFill>
              <a:round/>
            </a:ln>
            <a:effectLst/>
          </c:spPr>
          <c:marker>
            <c:symbol val="none"/>
          </c:marker>
          <c:cat>
            <c:strRef>
              <c:f>'Rise Tables'!$C$29:$H$29</c:f>
              <c:strCache>
                <c:ptCount val="6"/>
                <c:pt idx="0">
                  <c:v>2017/2018</c:v>
                </c:pt>
                <c:pt idx="1">
                  <c:v>2018/2019</c:v>
                </c:pt>
                <c:pt idx="2">
                  <c:v>2019/2020</c:v>
                </c:pt>
                <c:pt idx="3">
                  <c:v>2020/2021</c:v>
                </c:pt>
                <c:pt idx="4">
                  <c:v>2021/2022</c:v>
                </c:pt>
                <c:pt idx="5">
                  <c:v>2022/2023</c:v>
                </c:pt>
              </c:strCache>
            </c:strRef>
          </c:cat>
          <c:val>
            <c:numRef>
              <c:f>'Rise Tables'!$C$30:$H$30</c:f>
              <c:numCache>
                <c:formatCode>0.00%</c:formatCode>
                <c:ptCount val="6"/>
                <c:pt idx="0">
                  <c:v>0.433</c:v>
                </c:pt>
                <c:pt idx="1">
                  <c:v>0.46800000000000003</c:v>
                </c:pt>
                <c:pt idx="2">
                  <c:v>0.44900000000000001</c:v>
                </c:pt>
                <c:pt idx="3">
                  <c:v>0.44600000000000001</c:v>
                </c:pt>
                <c:pt idx="4">
                  <c:v>0.47199999999999998</c:v>
                </c:pt>
                <c:pt idx="5">
                  <c:v>0.47</c:v>
                </c:pt>
              </c:numCache>
            </c:numRef>
          </c:val>
          <c:smooth val="0"/>
          <c:extLst>
            <c:ext xmlns:c16="http://schemas.microsoft.com/office/drawing/2014/chart" uri="{C3380CC4-5D6E-409C-BE32-E72D297353CC}">
              <c16:uniqueId val="{00000000-12E7-437E-8F32-571EDD3ECB2B}"/>
            </c:ext>
          </c:extLst>
        </c:ser>
        <c:ser>
          <c:idx val="1"/>
          <c:order val="1"/>
          <c:tx>
            <c:strRef>
              <c:f>'Rise Tables'!$B$31</c:f>
              <c:strCache>
                <c:ptCount val="1"/>
                <c:pt idx="0">
                  <c:v>Gateshead </c:v>
                </c:pt>
              </c:strCache>
            </c:strRef>
          </c:tx>
          <c:spPr>
            <a:ln w="28575" cap="rnd">
              <a:solidFill>
                <a:schemeClr val="bg2">
                  <a:lumMod val="90000"/>
                </a:schemeClr>
              </a:solidFill>
              <a:round/>
            </a:ln>
            <a:effectLst/>
          </c:spPr>
          <c:marker>
            <c:symbol val="none"/>
          </c:marker>
          <c:cat>
            <c:strRef>
              <c:f>'Rise Tables'!$C$29:$H$29</c:f>
              <c:strCache>
                <c:ptCount val="6"/>
                <c:pt idx="0">
                  <c:v>2017/2018</c:v>
                </c:pt>
                <c:pt idx="1">
                  <c:v>2018/2019</c:v>
                </c:pt>
                <c:pt idx="2">
                  <c:v>2019/2020</c:v>
                </c:pt>
                <c:pt idx="3">
                  <c:v>2020/2021</c:v>
                </c:pt>
                <c:pt idx="4">
                  <c:v>2021/2022</c:v>
                </c:pt>
                <c:pt idx="5">
                  <c:v>2022/2023</c:v>
                </c:pt>
              </c:strCache>
            </c:strRef>
          </c:cat>
          <c:val>
            <c:numRef>
              <c:f>'Rise Tables'!$C$31:$H$31</c:f>
              <c:numCache>
                <c:formatCode>0.00%</c:formatCode>
                <c:ptCount val="6"/>
                <c:pt idx="0">
                  <c:v>0.48899999999999999</c:v>
                </c:pt>
                <c:pt idx="1">
                  <c:v>0.48899999999999999</c:v>
                </c:pt>
                <c:pt idx="2">
                  <c:v>0.44400000000000001</c:v>
                </c:pt>
                <c:pt idx="3">
                  <c:v>0.47899999999999998</c:v>
                </c:pt>
                <c:pt idx="5">
                  <c:v>0.48299999999999998</c:v>
                </c:pt>
              </c:numCache>
            </c:numRef>
          </c:val>
          <c:smooth val="0"/>
          <c:extLst>
            <c:ext xmlns:c16="http://schemas.microsoft.com/office/drawing/2014/chart" uri="{C3380CC4-5D6E-409C-BE32-E72D297353CC}">
              <c16:uniqueId val="{00000001-12E7-437E-8F32-571EDD3ECB2B}"/>
            </c:ext>
          </c:extLst>
        </c:ser>
        <c:ser>
          <c:idx val="2"/>
          <c:order val="2"/>
          <c:tx>
            <c:strRef>
              <c:f>'Rise Tables'!$B$32</c:f>
              <c:strCache>
                <c:ptCount val="1"/>
                <c:pt idx="0">
                  <c:v>Newcastle</c:v>
                </c:pt>
              </c:strCache>
            </c:strRef>
          </c:tx>
          <c:spPr>
            <a:ln w="28575" cap="rnd">
              <a:solidFill>
                <a:schemeClr val="tx1"/>
              </a:solidFill>
              <a:round/>
            </a:ln>
            <a:effectLst/>
          </c:spPr>
          <c:marker>
            <c:symbol val="none"/>
          </c:marker>
          <c:cat>
            <c:strRef>
              <c:f>'Rise Tables'!$C$29:$H$29</c:f>
              <c:strCache>
                <c:ptCount val="6"/>
                <c:pt idx="0">
                  <c:v>2017/2018</c:v>
                </c:pt>
                <c:pt idx="1">
                  <c:v>2018/2019</c:v>
                </c:pt>
                <c:pt idx="2">
                  <c:v>2019/2020</c:v>
                </c:pt>
                <c:pt idx="3">
                  <c:v>2020/2021</c:v>
                </c:pt>
                <c:pt idx="4">
                  <c:v>2021/2022</c:v>
                </c:pt>
                <c:pt idx="5">
                  <c:v>2022/2023</c:v>
                </c:pt>
              </c:strCache>
            </c:strRef>
          </c:cat>
          <c:val>
            <c:numRef>
              <c:f>'Rise Tables'!$C$32:$H$32</c:f>
              <c:numCache>
                <c:formatCode>0.00%</c:formatCode>
                <c:ptCount val="6"/>
                <c:pt idx="0">
                  <c:v>0.433</c:v>
                </c:pt>
                <c:pt idx="1">
                  <c:v>0.433</c:v>
                </c:pt>
                <c:pt idx="2">
                  <c:v>0.35</c:v>
                </c:pt>
                <c:pt idx="4">
                  <c:v>0.38800000000000001</c:v>
                </c:pt>
                <c:pt idx="5">
                  <c:v>0.46600000000000003</c:v>
                </c:pt>
              </c:numCache>
            </c:numRef>
          </c:val>
          <c:smooth val="0"/>
          <c:extLst>
            <c:ext xmlns:c16="http://schemas.microsoft.com/office/drawing/2014/chart" uri="{C3380CC4-5D6E-409C-BE32-E72D297353CC}">
              <c16:uniqueId val="{00000002-12E7-437E-8F32-571EDD3ECB2B}"/>
            </c:ext>
          </c:extLst>
        </c:ser>
        <c:ser>
          <c:idx val="3"/>
          <c:order val="3"/>
          <c:tx>
            <c:strRef>
              <c:f>'Rise Tables'!$B$33</c:f>
              <c:strCache>
                <c:ptCount val="1"/>
                <c:pt idx="0">
                  <c:v>Northumberland</c:v>
                </c:pt>
              </c:strCache>
            </c:strRef>
          </c:tx>
          <c:spPr>
            <a:ln w="28575" cap="rnd">
              <a:solidFill>
                <a:srgbClr val="FFFF00"/>
              </a:solidFill>
              <a:round/>
            </a:ln>
            <a:effectLst/>
          </c:spPr>
          <c:marker>
            <c:symbol val="none"/>
          </c:marker>
          <c:cat>
            <c:strRef>
              <c:f>'Rise Tables'!$C$29:$H$29</c:f>
              <c:strCache>
                <c:ptCount val="6"/>
                <c:pt idx="0">
                  <c:v>2017/2018</c:v>
                </c:pt>
                <c:pt idx="1">
                  <c:v>2018/2019</c:v>
                </c:pt>
                <c:pt idx="2">
                  <c:v>2019/2020</c:v>
                </c:pt>
                <c:pt idx="3">
                  <c:v>2020/2021</c:v>
                </c:pt>
                <c:pt idx="4">
                  <c:v>2021/2022</c:v>
                </c:pt>
                <c:pt idx="5">
                  <c:v>2022/2023</c:v>
                </c:pt>
              </c:strCache>
            </c:strRef>
          </c:cat>
          <c:val>
            <c:numRef>
              <c:f>'Rise Tables'!$C$33:$H$33</c:f>
              <c:numCache>
                <c:formatCode>0.00%</c:formatCode>
                <c:ptCount val="6"/>
                <c:pt idx="0">
                  <c:v>0.36099999999999999</c:v>
                </c:pt>
                <c:pt idx="1">
                  <c:v>0.36099999999999999</c:v>
                </c:pt>
                <c:pt idx="2">
                  <c:v>0.53500000000000003</c:v>
                </c:pt>
                <c:pt idx="4">
                  <c:v>0.52700000000000002</c:v>
                </c:pt>
                <c:pt idx="5">
                  <c:v>0.45799999999999996</c:v>
                </c:pt>
              </c:numCache>
            </c:numRef>
          </c:val>
          <c:smooth val="0"/>
          <c:extLst>
            <c:ext xmlns:c16="http://schemas.microsoft.com/office/drawing/2014/chart" uri="{C3380CC4-5D6E-409C-BE32-E72D297353CC}">
              <c16:uniqueId val="{00000003-12E7-437E-8F32-571EDD3ECB2B}"/>
            </c:ext>
          </c:extLst>
        </c:ser>
        <c:ser>
          <c:idx val="4"/>
          <c:order val="4"/>
          <c:tx>
            <c:strRef>
              <c:f>'Rise Tables'!$B$34</c:f>
              <c:strCache>
                <c:ptCount val="1"/>
                <c:pt idx="0">
                  <c:v>North Tyneside</c:v>
                </c:pt>
              </c:strCache>
            </c:strRef>
          </c:tx>
          <c:spPr>
            <a:ln w="28575" cap="rnd">
              <a:solidFill>
                <a:srgbClr val="00B0F0"/>
              </a:solidFill>
              <a:round/>
            </a:ln>
            <a:effectLst/>
          </c:spPr>
          <c:marker>
            <c:symbol val="none"/>
          </c:marker>
          <c:cat>
            <c:strRef>
              <c:f>'Rise Tables'!$C$29:$H$29</c:f>
              <c:strCache>
                <c:ptCount val="6"/>
                <c:pt idx="0">
                  <c:v>2017/2018</c:v>
                </c:pt>
                <c:pt idx="1">
                  <c:v>2018/2019</c:v>
                </c:pt>
                <c:pt idx="2">
                  <c:v>2019/2020</c:v>
                </c:pt>
                <c:pt idx="3">
                  <c:v>2020/2021</c:v>
                </c:pt>
                <c:pt idx="4">
                  <c:v>2021/2022</c:v>
                </c:pt>
                <c:pt idx="5">
                  <c:v>2022/2023</c:v>
                </c:pt>
              </c:strCache>
            </c:strRef>
          </c:cat>
          <c:val>
            <c:numRef>
              <c:f>'Rise Tables'!$C$34:$H$34</c:f>
              <c:numCache>
                <c:formatCode>0.00%</c:formatCode>
                <c:ptCount val="6"/>
                <c:pt idx="0">
                  <c:v>0.4</c:v>
                </c:pt>
                <c:pt idx="1">
                  <c:v>0.4</c:v>
                </c:pt>
                <c:pt idx="2">
                  <c:v>0.54100000000000004</c:v>
                </c:pt>
                <c:pt idx="3">
                  <c:v>0.51700000000000002</c:v>
                </c:pt>
                <c:pt idx="4">
                  <c:v>0.51</c:v>
                </c:pt>
                <c:pt idx="5">
                  <c:v>0.53799999999999992</c:v>
                </c:pt>
              </c:numCache>
            </c:numRef>
          </c:val>
          <c:smooth val="0"/>
          <c:extLst>
            <c:ext xmlns:c16="http://schemas.microsoft.com/office/drawing/2014/chart" uri="{C3380CC4-5D6E-409C-BE32-E72D297353CC}">
              <c16:uniqueId val="{00000004-12E7-437E-8F32-571EDD3ECB2B}"/>
            </c:ext>
          </c:extLst>
        </c:ser>
        <c:ser>
          <c:idx val="5"/>
          <c:order val="5"/>
          <c:tx>
            <c:strRef>
              <c:f>'Rise Tables'!$B$35</c:f>
              <c:strCache>
                <c:ptCount val="1"/>
                <c:pt idx="0">
                  <c:v>South Tyneside</c:v>
                </c:pt>
              </c:strCache>
            </c:strRef>
          </c:tx>
          <c:spPr>
            <a:ln w="28575" cap="rnd">
              <a:solidFill>
                <a:srgbClr val="92D050"/>
              </a:solidFill>
              <a:round/>
            </a:ln>
            <a:effectLst/>
          </c:spPr>
          <c:marker>
            <c:symbol val="none"/>
          </c:marker>
          <c:cat>
            <c:strRef>
              <c:f>'Rise Tables'!$C$29:$H$29</c:f>
              <c:strCache>
                <c:ptCount val="6"/>
                <c:pt idx="0">
                  <c:v>2017/2018</c:v>
                </c:pt>
                <c:pt idx="1">
                  <c:v>2018/2019</c:v>
                </c:pt>
                <c:pt idx="2">
                  <c:v>2019/2020</c:v>
                </c:pt>
                <c:pt idx="3">
                  <c:v>2020/2021</c:v>
                </c:pt>
                <c:pt idx="4">
                  <c:v>2021/2022</c:v>
                </c:pt>
                <c:pt idx="5">
                  <c:v>2022/2023</c:v>
                </c:pt>
              </c:strCache>
            </c:strRef>
          </c:cat>
          <c:val>
            <c:numRef>
              <c:f>'Rise Tables'!$C$35:$H$35</c:f>
              <c:numCache>
                <c:formatCode>0.00%</c:formatCode>
                <c:ptCount val="6"/>
                <c:pt idx="0">
                  <c:v>0.44900000000000001</c:v>
                </c:pt>
                <c:pt idx="1">
                  <c:v>0.44900000000000001</c:v>
                </c:pt>
                <c:pt idx="2">
                  <c:v>0.42399999999999999</c:v>
                </c:pt>
                <c:pt idx="3">
                  <c:v>0.44700000000000001</c:v>
                </c:pt>
                <c:pt idx="4">
                  <c:v>0.49099999999999999</c:v>
                </c:pt>
                <c:pt idx="5">
                  <c:v>0.42399999999999999</c:v>
                </c:pt>
              </c:numCache>
            </c:numRef>
          </c:val>
          <c:smooth val="0"/>
          <c:extLst>
            <c:ext xmlns:c16="http://schemas.microsoft.com/office/drawing/2014/chart" uri="{C3380CC4-5D6E-409C-BE32-E72D297353CC}">
              <c16:uniqueId val="{00000005-12E7-437E-8F32-571EDD3ECB2B}"/>
            </c:ext>
          </c:extLst>
        </c:ser>
        <c:ser>
          <c:idx val="6"/>
          <c:order val="6"/>
          <c:tx>
            <c:strRef>
              <c:f>'Rise Tables'!$B$36</c:f>
              <c:strCache>
                <c:ptCount val="1"/>
                <c:pt idx="0">
                  <c:v>Sunderland</c:v>
                </c:pt>
              </c:strCache>
            </c:strRef>
          </c:tx>
          <c:spPr>
            <a:ln w="28575" cap="rnd">
              <a:solidFill>
                <a:srgbClr val="FF0000"/>
              </a:solidFill>
              <a:round/>
            </a:ln>
            <a:effectLst/>
          </c:spPr>
          <c:marker>
            <c:symbol val="none"/>
          </c:marker>
          <c:cat>
            <c:strRef>
              <c:f>'Rise Tables'!$C$29:$H$29</c:f>
              <c:strCache>
                <c:ptCount val="6"/>
                <c:pt idx="0">
                  <c:v>2017/2018</c:v>
                </c:pt>
                <c:pt idx="1">
                  <c:v>2018/2019</c:v>
                </c:pt>
                <c:pt idx="2">
                  <c:v>2019/2020</c:v>
                </c:pt>
                <c:pt idx="3">
                  <c:v>2020/2021</c:v>
                </c:pt>
                <c:pt idx="4">
                  <c:v>2021/2022</c:v>
                </c:pt>
                <c:pt idx="5">
                  <c:v>2022/2023</c:v>
                </c:pt>
              </c:strCache>
            </c:strRef>
          </c:cat>
          <c:val>
            <c:numRef>
              <c:f>'Rise Tables'!$C$36:$H$36</c:f>
              <c:numCache>
                <c:formatCode>0.00%</c:formatCode>
                <c:ptCount val="6"/>
                <c:pt idx="0">
                  <c:v>0.32300000000000001</c:v>
                </c:pt>
                <c:pt idx="1">
                  <c:v>0.32300000000000001</c:v>
                </c:pt>
                <c:pt idx="2">
                  <c:v>0.49299999999999999</c:v>
                </c:pt>
                <c:pt idx="3">
                  <c:v>0.23799999999999999</c:v>
                </c:pt>
                <c:pt idx="4">
                  <c:v>0.56499999999999995</c:v>
                </c:pt>
                <c:pt idx="5">
                  <c:v>0.48799999999999999</c:v>
                </c:pt>
              </c:numCache>
            </c:numRef>
          </c:val>
          <c:smooth val="0"/>
          <c:extLst>
            <c:ext xmlns:c16="http://schemas.microsoft.com/office/drawing/2014/chart" uri="{C3380CC4-5D6E-409C-BE32-E72D297353CC}">
              <c16:uniqueId val="{00000006-12E7-437E-8F32-571EDD3ECB2B}"/>
            </c:ext>
          </c:extLst>
        </c:ser>
        <c:dLbls>
          <c:showLegendKey val="0"/>
          <c:showVal val="0"/>
          <c:showCatName val="0"/>
          <c:showSerName val="0"/>
          <c:showPercent val="0"/>
          <c:showBubbleSize val="0"/>
        </c:dLbls>
        <c:smooth val="0"/>
        <c:axId val="1739421359"/>
        <c:axId val="1474037215"/>
      </c:lineChart>
      <c:catAx>
        <c:axId val="173942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74037215"/>
        <c:crosses val="autoZero"/>
        <c:auto val="1"/>
        <c:lblAlgn val="ctr"/>
        <c:lblOffset val="100"/>
        <c:noMultiLvlLbl val="0"/>
      </c:catAx>
      <c:valAx>
        <c:axId val="1474037215"/>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39421359"/>
        <c:crosses val="autoZero"/>
        <c:crossBetween val="between"/>
        <c:majorUnit val="0.1"/>
        <c:minorUnit val="5.000000000000001E-2"/>
      </c:valAx>
      <c:spPr>
        <a:noFill/>
        <a:ln>
          <a:noFill/>
        </a:ln>
        <a:effectLst/>
      </c:spPr>
    </c:plotArea>
    <c:legend>
      <c:legendPos val="b"/>
      <c:layout>
        <c:manualLayout>
          <c:xMode val="edge"/>
          <c:yMode val="edge"/>
          <c:x val="2.0662922890332194E-2"/>
          <c:y val="0.88528972776206372"/>
          <c:w val="0.96748956477205406"/>
          <c:h val="9.64662651069716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04751781872157E-2"/>
          <c:y val="5.2754010857116812E-2"/>
          <c:w val="0.90664160348656686"/>
          <c:h val="0.69386884100394153"/>
        </c:manualLayout>
      </c:layout>
      <c:lineChart>
        <c:grouping val="standard"/>
        <c:varyColors val="0"/>
        <c:ser>
          <c:idx val="0"/>
          <c:order val="0"/>
          <c:tx>
            <c:strRef>
              <c:f>'Rise Tables'!$B$30</c:f>
              <c:strCache>
                <c:ptCount val="1"/>
                <c:pt idx="0">
                  <c:v>England</c:v>
                </c:pt>
              </c:strCache>
            </c:strRef>
          </c:tx>
          <c:spPr>
            <a:ln w="28575" cap="rnd">
              <a:solidFill>
                <a:sysClr val="window" lastClr="FFFFFF"/>
              </a:solidFill>
              <a:round/>
            </a:ln>
            <a:effectLst/>
          </c:spPr>
          <c:marker>
            <c:symbol val="none"/>
          </c:marker>
          <c:trendline>
            <c:spPr>
              <a:ln w="31750" cap="rnd">
                <a:solidFill>
                  <a:srgbClr val="003F69"/>
                </a:solidFill>
                <a:prstDash val="solid"/>
              </a:ln>
              <a:effectLst/>
            </c:spPr>
            <c:trendlineType val="linear"/>
            <c:dispRSqr val="0"/>
            <c:dispEq val="0"/>
          </c:trendline>
          <c:cat>
            <c:strRef>
              <c:f>'Rise Tables'!$C$29:$H$29</c:f>
              <c:strCache>
                <c:ptCount val="6"/>
                <c:pt idx="0">
                  <c:v>2017/2018</c:v>
                </c:pt>
                <c:pt idx="1">
                  <c:v>2018/2019</c:v>
                </c:pt>
                <c:pt idx="2">
                  <c:v>2019/2020</c:v>
                </c:pt>
                <c:pt idx="3">
                  <c:v>2020/2021</c:v>
                </c:pt>
                <c:pt idx="4">
                  <c:v>2021/2022</c:v>
                </c:pt>
                <c:pt idx="5">
                  <c:v>2022/2023</c:v>
                </c:pt>
              </c:strCache>
            </c:strRef>
          </c:cat>
          <c:val>
            <c:numRef>
              <c:f>'Rise Tables'!$C$30:$H$30</c:f>
              <c:numCache>
                <c:formatCode>0.00%</c:formatCode>
                <c:ptCount val="6"/>
                <c:pt idx="0">
                  <c:v>0.433</c:v>
                </c:pt>
                <c:pt idx="1">
                  <c:v>0.46800000000000003</c:v>
                </c:pt>
                <c:pt idx="2">
                  <c:v>0.44900000000000001</c:v>
                </c:pt>
                <c:pt idx="3">
                  <c:v>0.44600000000000001</c:v>
                </c:pt>
                <c:pt idx="4">
                  <c:v>0.47199999999999998</c:v>
                </c:pt>
                <c:pt idx="5">
                  <c:v>0.47</c:v>
                </c:pt>
              </c:numCache>
            </c:numRef>
          </c:val>
          <c:smooth val="0"/>
          <c:extLst>
            <c:ext xmlns:c16="http://schemas.microsoft.com/office/drawing/2014/chart" uri="{C3380CC4-5D6E-409C-BE32-E72D297353CC}">
              <c16:uniqueId val="{00000001-CE8E-4216-8088-8AD0FC9C3387}"/>
            </c:ext>
          </c:extLst>
        </c:ser>
        <c:ser>
          <c:idx val="1"/>
          <c:order val="1"/>
          <c:tx>
            <c:strRef>
              <c:f>'Rise Tables'!$B$31</c:f>
              <c:strCache>
                <c:ptCount val="1"/>
                <c:pt idx="0">
                  <c:v>Gateshead </c:v>
                </c:pt>
              </c:strCache>
            </c:strRef>
          </c:tx>
          <c:spPr>
            <a:ln w="28575" cap="rnd">
              <a:solidFill>
                <a:sysClr val="window" lastClr="FFFFFF"/>
              </a:solidFill>
              <a:round/>
            </a:ln>
            <a:effectLst/>
          </c:spPr>
          <c:marker>
            <c:symbol val="none"/>
          </c:marker>
          <c:trendline>
            <c:spPr>
              <a:ln w="19050" cap="rnd">
                <a:solidFill>
                  <a:srgbClr val="E7E6E6">
                    <a:lumMod val="90000"/>
                  </a:srgbClr>
                </a:solidFill>
                <a:prstDash val="lgDash"/>
              </a:ln>
              <a:effectLst/>
            </c:spPr>
            <c:trendlineType val="linear"/>
            <c:dispRSqr val="0"/>
            <c:dispEq val="0"/>
          </c:trendline>
          <c:cat>
            <c:strRef>
              <c:f>'Rise Tables'!$C$29:$H$29</c:f>
              <c:strCache>
                <c:ptCount val="6"/>
                <c:pt idx="0">
                  <c:v>2017/2018</c:v>
                </c:pt>
                <c:pt idx="1">
                  <c:v>2018/2019</c:v>
                </c:pt>
                <c:pt idx="2">
                  <c:v>2019/2020</c:v>
                </c:pt>
                <c:pt idx="3">
                  <c:v>2020/2021</c:v>
                </c:pt>
                <c:pt idx="4">
                  <c:v>2021/2022</c:v>
                </c:pt>
                <c:pt idx="5">
                  <c:v>2022/2023</c:v>
                </c:pt>
              </c:strCache>
            </c:strRef>
          </c:cat>
          <c:val>
            <c:numRef>
              <c:f>'Rise Tables'!$C$31:$H$31</c:f>
              <c:numCache>
                <c:formatCode>0.00%</c:formatCode>
                <c:ptCount val="6"/>
                <c:pt idx="0">
                  <c:v>0.48899999999999999</c:v>
                </c:pt>
                <c:pt idx="1">
                  <c:v>0.48899999999999999</c:v>
                </c:pt>
                <c:pt idx="2">
                  <c:v>0.44400000000000001</c:v>
                </c:pt>
                <c:pt idx="3">
                  <c:v>0.47899999999999998</c:v>
                </c:pt>
                <c:pt idx="5">
                  <c:v>0.48299999999999998</c:v>
                </c:pt>
              </c:numCache>
            </c:numRef>
          </c:val>
          <c:smooth val="0"/>
          <c:extLst>
            <c:ext xmlns:c16="http://schemas.microsoft.com/office/drawing/2014/chart" uri="{C3380CC4-5D6E-409C-BE32-E72D297353CC}">
              <c16:uniqueId val="{00000003-CE8E-4216-8088-8AD0FC9C3387}"/>
            </c:ext>
          </c:extLst>
        </c:ser>
        <c:ser>
          <c:idx val="2"/>
          <c:order val="2"/>
          <c:tx>
            <c:strRef>
              <c:f>'Rise Tables'!$B$32</c:f>
              <c:strCache>
                <c:ptCount val="1"/>
                <c:pt idx="0">
                  <c:v>Newcastle</c:v>
                </c:pt>
              </c:strCache>
            </c:strRef>
          </c:tx>
          <c:spPr>
            <a:ln w="28575" cap="rnd">
              <a:solidFill>
                <a:sysClr val="window" lastClr="FFFFFF"/>
              </a:solidFill>
              <a:round/>
            </a:ln>
            <a:effectLst/>
          </c:spPr>
          <c:marker>
            <c:symbol val="none"/>
          </c:marker>
          <c:trendline>
            <c:spPr>
              <a:ln w="19050" cap="rnd">
                <a:solidFill>
                  <a:sysClr val="windowText" lastClr="000000"/>
                </a:solidFill>
                <a:prstDash val="lgDash"/>
              </a:ln>
              <a:effectLst/>
            </c:spPr>
            <c:trendlineType val="linear"/>
            <c:dispRSqr val="0"/>
            <c:dispEq val="0"/>
          </c:trendline>
          <c:cat>
            <c:strRef>
              <c:f>'Rise Tables'!$C$29:$H$29</c:f>
              <c:strCache>
                <c:ptCount val="6"/>
                <c:pt idx="0">
                  <c:v>2017/2018</c:v>
                </c:pt>
                <c:pt idx="1">
                  <c:v>2018/2019</c:v>
                </c:pt>
                <c:pt idx="2">
                  <c:v>2019/2020</c:v>
                </c:pt>
                <c:pt idx="3">
                  <c:v>2020/2021</c:v>
                </c:pt>
                <c:pt idx="4">
                  <c:v>2021/2022</c:v>
                </c:pt>
                <c:pt idx="5">
                  <c:v>2022/2023</c:v>
                </c:pt>
              </c:strCache>
            </c:strRef>
          </c:cat>
          <c:val>
            <c:numRef>
              <c:f>'Rise Tables'!$C$32:$H$32</c:f>
              <c:numCache>
                <c:formatCode>0.00%</c:formatCode>
                <c:ptCount val="6"/>
                <c:pt idx="0">
                  <c:v>0.433</c:v>
                </c:pt>
                <c:pt idx="1">
                  <c:v>0.433</c:v>
                </c:pt>
                <c:pt idx="2">
                  <c:v>0.35</c:v>
                </c:pt>
                <c:pt idx="4">
                  <c:v>0.38800000000000001</c:v>
                </c:pt>
                <c:pt idx="5">
                  <c:v>0.46600000000000003</c:v>
                </c:pt>
              </c:numCache>
            </c:numRef>
          </c:val>
          <c:smooth val="0"/>
          <c:extLst>
            <c:ext xmlns:c16="http://schemas.microsoft.com/office/drawing/2014/chart" uri="{C3380CC4-5D6E-409C-BE32-E72D297353CC}">
              <c16:uniqueId val="{00000005-CE8E-4216-8088-8AD0FC9C3387}"/>
            </c:ext>
          </c:extLst>
        </c:ser>
        <c:ser>
          <c:idx val="3"/>
          <c:order val="3"/>
          <c:tx>
            <c:strRef>
              <c:f>'Rise Tables'!$B$33</c:f>
              <c:strCache>
                <c:ptCount val="1"/>
                <c:pt idx="0">
                  <c:v>Northumberland</c:v>
                </c:pt>
              </c:strCache>
            </c:strRef>
          </c:tx>
          <c:spPr>
            <a:ln w="28575" cap="rnd">
              <a:solidFill>
                <a:sysClr val="window" lastClr="FFFFFF"/>
              </a:solidFill>
              <a:round/>
            </a:ln>
            <a:effectLst/>
          </c:spPr>
          <c:marker>
            <c:symbol val="none"/>
          </c:marker>
          <c:trendline>
            <c:spPr>
              <a:ln w="19050" cap="rnd">
                <a:solidFill>
                  <a:srgbClr val="FFFF00"/>
                </a:solidFill>
                <a:prstDash val="lgDash"/>
              </a:ln>
              <a:effectLst/>
            </c:spPr>
            <c:trendlineType val="linear"/>
            <c:dispRSqr val="0"/>
            <c:dispEq val="0"/>
          </c:trendline>
          <c:cat>
            <c:strRef>
              <c:f>'Rise Tables'!$C$29:$H$29</c:f>
              <c:strCache>
                <c:ptCount val="6"/>
                <c:pt idx="0">
                  <c:v>2017/2018</c:v>
                </c:pt>
                <c:pt idx="1">
                  <c:v>2018/2019</c:v>
                </c:pt>
                <c:pt idx="2">
                  <c:v>2019/2020</c:v>
                </c:pt>
                <c:pt idx="3">
                  <c:v>2020/2021</c:v>
                </c:pt>
                <c:pt idx="4">
                  <c:v>2021/2022</c:v>
                </c:pt>
                <c:pt idx="5">
                  <c:v>2022/2023</c:v>
                </c:pt>
              </c:strCache>
            </c:strRef>
          </c:cat>
          <c:val>
            <c:numRef>
              <c:f>'Rise Tables'!$C$33:$H$33</c:f>
              <c:numCache>
                <c:formatCode>0.00%</c:formatCode>
                <c:ptCount val="6"/>
                <c:pt idx="0">
                  <c:v>0.36099999999999999</c:v>
                </c:pt>
                <c:pt idx="1">
                  <c:v>0.36099999999999999</c:v>
                </c:pt>
                <c:pt idx="2">
                  <c:v>0.53500000000000003</c:v>
                </c:pt>
                <c:pt idx="4">
                  <c:v>0.52700000000000002</c:v>
                </c:pt>
                <c:pt idx="5">
                  <c:v>0.45799999999999996</c:v>
                </c:pt>
              </c:numCache>
            </c:numRef>
          </c:val>
          <c:smooth val="0"/>
          <c:extLst>
            <c:ext xmlns:c16="http://schemas.microsoft.com/office/drawing/2014/chart" uri="{C3380CC4-5D6E-409C-BE32-E72D297353CC}">
              <c16:uniqueId val="{00000007-CE8E-4216-8088-8AD0FC9C3387}"/>
            </c:ext>
          </c:extLst>
        </c:ser>
        <c:ser>
          <c:idx val="4"/>
          <c:order val="4"/>
          <c:tx>
            <c:strRef>
              <c:f>'Rise Tables'!$B$34</c:f>
              <c:strCache>
                <c:ptCount val="1"/>
                <c:pt idx="0">
                  <c:v>North Tyneside</c:v>
                </c:pt>
              </c:strCache>
            </c:strRef>
          </c:tx>
          <c:spPr>
            <a:ln w="28575" cap="rnd">
              <a:solidFill>
                <a:sysClr val="window" lastClr="FFFFFF"/>
              </a:solidFill>
              <a:round/>
            </a:ln>
            <a:effectLst/>
          </c:spPr>
          <c:marker>
            <c:symbol val="none"/>
          </c:marker>
          <c:trendline>
            <c:spPr>
              <a:ln w="19050" cap="rnd">
                <a:solidFill>
                  <a:srgbClr val="00B0F0"/>
                </a:solidFill>
                <a:prstDash val="lgDash"/>
              </a:ln>
              <a:effectLst/>
            </c:spPr>
            <c:trendlineType val="linear"/>
            <c:dispRSqr val="0"/>
            <c:dispEq val="0"/>
          </c:trendline>
          <c:cat>
            <c:strRef>
              <c:f>'Rise Tables'!$C$29:$H$29</c:f>
              <c:strCache>
                <c:ptCount val="6"/>
                <c:pt idx="0">
                  <c:v>2017/2018</c:v>
                </c:pt>
                <c:pt idx="1">
                  <c:v>2018/2019</c:v>
                </c:pt>
                <c:pt idx="2">
                  <c:v>2019/2020</c:v>
                </c:pt>
                <c:pt idx="3">
                  <c:v>2020/2021</c:v>
                </c:pt>
                <c:pt idx="4">
                  <c:v>2021/2022</c:v>
                </c:pt>
                <c:pt idx="5">
                  <c:v>2022/2023</c:v>
                </c:pt>
              </c:strCache>
            </c:strRef>
          </c:cat>
          <c:val>
            <c:numRef>
              <c:f>'Rise Tables'!$C$34:$H$34</c:f>
              <c:numCache>
                <c:formatCode>0.00%</c:formatCode>
                <c:ptCount val="6"/>
                <c:pt idx="0">
                  <c:v>0.4</c:v>
                </c:pt>
                <c:pt idx="1">
                  <c:v>0.4</c:v>
                </c:pt>
                <c:pt idx="2">
                  <c:v>0.54100000000000004</c:v>
                </c:pt>
                <c:pt idx="3">
                  <c:v>0.51700000000000002</c:v>
                </c:pt>
                <c:pt idx="4">
                  <c:v>0.51</c:v>
                </c:pt>
                <c:pt idx="5">
                  <c:v>0.53799999999999992</c:v>
                </c:pt>
              </c:numCache>
            </c:numRef>
          </c:val>
          <c:smooth val="0"/>
          <c:extLst>
            <c:ext xmlns:c16="http://schemas.microsoft.com/office/drawing/2014/chart" uri="{C3380CC4-5D6E-409C-BE32-E72D297353CC}">
              <c16:uniqueId val="{00000009-CE8E-4216-8088-8AD0FC9C3387}"/>
            </c:ext>
          </c:extLst>
        </c:ser>
        <c:ser>
          <c:idx val="5"/>
          <c:order val="5"/>
          <c:tx>
            <c:strRef>
              <c:f>'Rise Tables'!$B$35</c:f>
              <c:strCache>
                <c:ptCount val="1"/>
                <c:pt idx="0">
                  <c:v>South Tyneside</c:v>
                </c:pt>
              </c:strCache>
            </c:strRef>
          </c:tx>
          <c:spPr>
            <a:ln w="28575" cap="rnd">
              <a:solidFill>
                <a:sysClr val="window" lastClr="FFFFFF"/>
              </a:solidFill>
              <a:round/>
            </a:ln>
            <a:effectLst/>
          </c:spPr>
          <c:marker>
            <c:symbol val="none"/>
          </c:marker>
          <c:trendline>
            <c:spPr>
              <a:ln w="19050" cap="rnd" cmpd="dbl">
                <a:solidFill>
                  <a:srgbClr val="92D050"/>
                </a:solidFill>
                <a:prstDash val="lgDash"/>
              </a:ln>
              <a:effectLst/>
            </c:spPr>
            <c:trendlineType val="linear"/>
            <c:dispRSqr val="0"/>
            <c:dispEq val="0"/>
          </c:trendline>
          <c:cat>
            <c:strRef>
              <c:f>'Rise Tables'!$C$29:$H$29</c:f>
              <c:strCache>
                <c:ptCount val="6"/>
                <c:pt idx="0">
                  <c:v>2017/2018</c:v>
                </c:pt>
                <c:pt idx="1">
                  <c:v>2018/2019</c:v>
                </c:pt>
                <c:pt idx="2">
                  <c:v>2019/2020</c:v>
                </c:pt>
                <c:pt idx="3">
                  <c:v>2020/2021</c:v>
                </c:pt>
                <c:pt idx="4">
                  <c:v>2021/2022</c:v>
                </c:pt>
                <c:pt idx="5">
                  <c:v>2022/2023</c:v>
                </c:pt>
              </c:strCache>
            </c:strRef>
          </c:cat>
          <c:val>
            <c:numRef>
              <c:f>'Rise Tables'!$C$35:$H$35</c:f>
              <c:numCache>
                <c:formatCode>0.00%</c:formatCode>
                <c:ptCount val="6"/>
                <c:pt idx="0">
                  <c:v>0.44900000000000001</c:v>
                </c:pt>
                <c:pt idx="1">
                  <c:v>0.44900000000000001</c:v>
                </c:pt>
                <c:pt idx="2">
                  <c:v>0.42399999999999999</c:v>
                </c:pt>
                <c:pt idx="3">
                  <c:v>0.44700000000000001</c:v>
                </c:pt>
                <c:pt idx="4">
                  <c:v>0.49099999999999999</c:v>
                </c:pt>
                <c:pt idx="5">
                  <c:v>0.42399999999999999</c:v>
                </c:pt>
              </c:numCache>
            </c:numRef>
          </c:val>
          <c:smooth val="0"/>
          <c:extLst>
            <c:ext xmlns:c16="http://schemas.microsoft.com/office/drawing/2014/chart" uri="{C3380CC4-5D6E-409C-BE32-E72D297353CC}">
              <c16:uniqueId val="{0000000B-CE8E-4216-8088-8AD0FC9C3387}"/>
            </c:ext>
          </c:extLst>
        </c:ser>
        <c:ser>
          <c:idx val="6"/>
          <c:order val="6"/>
          <c:tx>
            <c:strRef>
              <c:f>'Rise Tables'!$B$36</c:f>
              <c:strCache>
                <c:ptCount val="1"/>
                <c:pt idx="0">
                  <c:v>Sunderland</c:v>
                </c:pt>
              </c:strCache>
            </c:strRef>
          </c:tx>
          <c:spPr>
            <a:ln w="28575" cap="rnd">
              <a:solidFill>
                <a:sysClr val="window" lastClr="FFFFFF"/>
              </a:solidFill>
              <a:round/>
            </a:ln>
            <a:effectLst/>
          </c:spPr>
          <c:marker>
            <c:symbol val="none"/>
          </c:marker>
          <c:trendline>
            <c:spPr>
              <a:ln w="19050" cap="rnd">
                <a:solidFill>
                  <a:srgbClr val="FF0000"/>
                </a:solidFill>
                <a:prstDash val="lgDash"/>
              </a:ln>
              <a:effectLst/>
            </c:spPr>
            <c:trendlineType val="linear"/>
            <c:dispRSqr val="0"/>
            <c:dispEq val="0"/>
          </c:trendline>
          <c:cat>
            <c:strRef>
              <c:f>'Rise Tables'!$C$29:$H$29</c:f>
              <c:strCache>
                <c:ptCount val="6"/>
                <c:pt idx="0">
                  <c:v>2017/2018</c:v>
                </c:pt>
                <c:pt idx="1">
                  <c:v>2018/2019</c:v>
                </c:pt>
                <c:pt idx="2">
                  <c:v>2019/2020</c:v>
                </c:pt>
                <c:pt idx="3">
                  <c:v>2020/2021</c:v>
                </c:pt>
                <c:pt idx="4">
                  <c:v>2021/2022</c:v>
                </c:pt>
                <c:pt idx="5">
                  <c:v>2022/2023</c:v>
                </c:pt>
              </c:strCache>
            </c:strRef>
          </c:cat>
          <c:val>
            <c:numRef>
              <c:f>'Rise Tables'!$C$36:$H$36</c:f>
              <c:numCache>
                <c:formatCode>0.00%</c:formatCode>
                <c:ptCount val="6"/>
                <c:pt idx="0">
                  <c:v>0.32300000000000001</c:v>
                </c:pt>
                <c:pt idx="1">
                  <c:v>0.32300000000000001</c:v>
                </c:pt>
                <c:pt idx="2">
                  <c:v>0.49299999999999999</c:v>
                </c:pt>
                <c:pt idx="3">
                  <c:v>0.23799999999999999</c:v>
                </c:pt>
                <c:pt idx="4">
                  <c:v>0.56499999999999995</c:v>
                </c:pt>
                <c:pt idx="5">
                  <c:v>0.48799999999999999</c:v>
                </c:pt>
              </c:numCache>
            </c:numRef>
          </c:val>
          <c:smooth val="0"/>
          <c:extLst>
            <c:ext xmlns:c16="http://schemas.microsoft.com/office/drawing/2014/chart" uri="{C3380CC4-5D6E-409C-BE32-E72D297353CC}">
              <c16:uniqueId val="{0000000D-CE8E-4216-8088-8AD0FC9C3387}"/>
            </c:ext>
          </c:extLst>
        </c:ser>
        <c:dLbls>
          <c:showLegendKey val="0"/>
          <c:showVal val="0"/>
          <c:showCatName val="0"/>
          <c:showSerName val="0"/>
          <c:showPercent val="0"/>
          <c:showBubbleSize val="0"/>
        </c:dLbls>
        <c:smooth val="0"/>
        <c:axId val="1739421359"/>
        <c:axId val="1474037215"/>
      </c:lineChart>
      <c:catAx>
        <c:axId val="173942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74037215"/>
        <c:crosses val="autoZero"/>
        <c:auto val="1"/>
        <c:lblAlgn val="ctr"/>
        <c:lblOffset val="100"/>
        <c:noMultiLvlLbl val="0"/>
      </c:catAx>
      <c:valAx>
        <c:axId val="1474037215"/>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39421359"/>
        <c:crosses val="autoZero"/>
        <c:crossBetween val="between"/>
        <c:majorUnit val="0.1"/>
        <c:minorUnit val="5.000000000000001E-2"/>
      </c:val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ayout>
        <c:manualLayout>
          <c:xMode val="edge"/>
          <c:yMode val="edge"/>
          <c:x val="8.6513775941941622E-4"/>
          <c:y val="0.82843745410159209"/>
          <c:w val="0.98900276809661092"/>
          <c:h val="0.153318563428030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24444-A5BF-4136-A0EF-850AAF461E7B}" type="datetimeFigureOut">
              <a:rPr lang="en-GB" smtClean="0"/>
              <a:t>13/12/2023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756BE-AF8B-4D8E-B3E4-77DF741704D7}" type="slidenum">
              <a:rPr lang="en-GB" smtClean="0"/>
              <a:t>‹#›</a:t>
            </a:fld>
            <a:endParaRPr lang="en-GB"/>
          </a:p>
        </p:txBody>
      </p:sp>
    </p:spTree>
    <p:extLst>
      <p:ext uri="{BB962C8B-B14F-4D97-AF65-F5344CB8AC3E}">
        <p14:creationId xmlns:p14="http://schemas.microsoft.com/office/powerpoint/2010/main" val="2561096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7756BE-AF8B-4D8E-B3E4-77DF741704D7}" type="slidenum">
              <a:rPr lang="en-GB" smtClean="0"/>
              <a:t>6</a:t>
            </a:fld>
            <a:endParaRPr lang="en-GB"/>
          </a:p>
        </p:txBody>
      </p:sp>
    </p:spTree>
    <p:extLst>
      <p:ext uri="{BB962C8B-B14F-4D97-AF65-F5344CB8AC3E}">
        <p14:creationId xmlns:p14="http://schemas.microsoft.com/office/powerpoint/2010/main" val="28360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12/13/2023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SLIDE-GREENBLACK-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extBox 10">
            <a:extLst>
              <a:ext uri="{FF2B5EF4-FFF2-40B4-BE49-F238E27FC236}">
                <a16:creationId xmlns:a16="http://schemas.microsoft.com/office/drawing/2014/main" id="{CC8A0D14-E52F-4294-B375-8F28EDB39C72}"/>
              </a:ext>
            </a:extLst>
          </p:cNvPr>
          <p:cNvSpPr txBox="1"/>
          <p:nvPr/>
        </p:nvSpPr>
        <p:spPr>
          <a:xfrm>
            <a:off x="633491" y="3750812"/>
            <a:ext cx="4167109" cy="632593"/>
          </a:xfrm>
          <a:prstGeom prst="rect">
            <a:avLst/>
          </a:prstGeom>
          <a:noFill/>
        </p:spPr>
        <p:txBody>
          <a:bodyPr wrap="none" lIns="0" tIns="0" rIns="0" bIns="0" rtlCol="0" anchor="t">
            <a:noAutofit/>
          </a:bodyPr>
          <a:lstStyle/>
          <a:p>
            <a:r>
              <a:rPr lang="en-US" sz="1200" b="1">
                <a:cs typeface="Campton Medium"/>
              </a:rPr>
              <a:t>Northumberland and Tyne &amp; Wear Analysis</a:t>
            </a:r>
          </a:p>
          <a:p>
            <a:r>
              <a:rPr lang="en-US" sz="1200" b="1">
                <a:solidFill>
                  <a:srgbClr val="000000"/>
                </a:solidFill>
                <a:cs typeface="Campton Medium"/>
              </a:rPr>
              <a:t>Monday 11th December</a:t>
            </a:r>
            <a:r>
              <a:rPr lang="en-US" sz="1200" b="1">
                <a:cs typeface="Campton Medium"/>
              </a:rPr>
              <a:t> 2023</a:t>
            </a:r>
          </a:p>
        </p:txBody>
      </p:sp>
      <p:sp>
        <p:nvSpPr>
          <p:cNvPr id="12" name="TextBox 11">
            <a:extLst>
              <a:ext uri="{FF2B5EF4-FFF2-40B4-BE49-F238E27FC236}">
                <a16:creationId xmlns:a16="http://schemas.microsoft.com/office/drawing/2014/main" id="{3ABC60C6-0EF3-4AB9-A661-780D3873E063}"/>
              </a:ext>
            </a:extLst>
          </p:cNvPr>
          <p:cNvSpPr txBox="1"/>
          <p:nvPr/>
        </p:nvSpPr>
        <p:spPr>
          <a:xfrm>
            <a:off x="633491" y="1388749"/>
            <a:ext cx="8190469" cy="2051838"/>
          </a:xfrm>
          <a:prstGeom prst="rect">
            <a:avLst/>
          </a:prstGeom>
          <a:noFill/>
        </p:spPr>
        <p:txBody>
          <a:bodyPr wrap="none" lIns="0" tIns="0" rIns="0" bIns="0" rtlCol="0">
            <a:noAutofit/>
          </a:bodyPr>
          <a:lstStyle/>
          <a:p>
            <a:r>
              <a:rPr lang="en-US" sz="3200">
                <a:solidFill>
                  <a:schemeClr val="bg1"/>
                </a:solidFill>
                <a:cs typeface="Campton Black"/>
              </a:rPr>
              <a:t>Active Lives</a:t>
            </a:r>
          </a:p>
          <a:p>
            <a:r>
              <a:rPr lang="en-US" sz="3200">
                <a:solidFill>
                  <a:schemeClr val="bg1"/>
                </a:solidFill>
                <a:cs typeface="Campton Black"/>
              </a:rPr>
              <a:t>Children &amp; Young People Survey Results</a:t>
            </a:r>
          </a:p>
          <a:p>
            <a:r>
              <a:rPr lang="en-US" sz="3200">
                <a:solidFill>
                  <a:schemeClr val="bg1"/>
                </a:solidFill>
                <a:cs typeface="Campton Black"/>
              </a:rPr>
              <a:t>2022/2023 Academic Year</a:t>
            </a:r>
          </a:p>
          <a:p>
            <a:r>
              <a:rPr lang="en-US" sz="2000">
                <a:solidFill>
                  <a:schemeClr val="bg1"/>
                </a:solidFill>
                <a:cs typeface="Campton Black"/>
              </a:rPr>
              <a:t>Released Thursday 7</a:t>
            </a:r>
            <a:r>
              <a:rPr lang="en-US" sz="2000" baseline="30000">
                <a:solidFill>
                  <a:schemeClr val="bg1"/>
                </a:solidFill>
                <a:cs typeface="Campton Black"/>
              </a:rPr>
              <a:t>th</a:t>
            </a:r>
            <a:r>
              <a:rPr lang="en-US" sz="2000">
                <a:solidFill>
                  <a:schemeClr val="bg1"/>
                </a:solidFill>
                <a:cs typeface="Campton Black"/>
              </a:rPr>
              <a:t> December 2023</a:t>
            </a:r>
          </a:p>
        </p:txBody>
      </p:sp>
    </p:spTree>
    <p:extLst>
      <p:ext uri="{BB962C8B-B14F-4D97-AF65-F5344CB8AC3E}">
        <p14:creationId xmlns:p14="http://schemas.microsoft.com/office/powerpoint/2010/main" val="219977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ER-SLIDE-WHITEGREEN-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9A5BF4B9-301D-4C0E-809B-0A27E851CAD5}"/>
              </a:ext>
            </a:extLst>
          </p:cNvPr>
          <p:cNvSpPr txBox="1"/>
          <p:nvPr/>
        </p:nvSpPr>
        <p:spPr>
          <a:xfrm>
            <a:off x="1112761" y="955892"/>
            <a:ext cx="5420241" cy="523220"/>
          </a:xfrm>
          <a:prstGeom prst="rect">
            <a:avLst/>
          </a:prstGeom>
          <a:solidFill>
            <a:schemeClr val="bg1"/>
          </a:solidFill>
        </p:spPr>
        <p:txBody>
          <a:bodyPr wrap="square">
            <a:spAutoFit/>
          </a:bodyPr>
          <a:lstStyle/>
          <a:p>
            <a:pPr algn="ctr"/>
            <a:r>
              <a:rPr lang="en-GB" sz="1400" b="1"/>
              <a:t>Active</a:t>
            </a:r>
          </a:p>
          <a:p>
            <a:pPr algn="ctr"/>
            <a:r>
              <a:rPr lang="en-GB" sz="1400" b="1"/>
              <a:t>(average of 60 minutes or more of physical activity per day)</a:t>
            </a:r>
          </a:p>
        </p:txBody>
      </p:sp>
      <p:graphicFrame>
        <p:nvGraphicFramePr>
          <p:cNvPr id="5" name="Table 4">
            <a:extLst>
              <a:ext uri="{FF2B5EF4-FFF2-40B4-BE49-F238E27FC236}">
                <a16:creationId xmlns:a16="http://schemas.microsoft.com/office/drawing/2014/main" id="{5A94A1FC-FB03-E530-68E1-BEC2035DD787}"/>
              </a:ext>
            </a:extLst>
          </p:cNvPr>
          <p:cNvGraphicFramePr>
            <a:graphicFrameLocks noGrp="1"/>
          </p:cNvGraphicFramePr>
          <p:nvPr>
            <p:extLst>
              <p:ext uri="{D42A27DB-BD31-4B8C-83A1-F6EECF244321}">
                <p14:modId xmlns:p14="http://schemas.microsoft.com/office/powerpoint/2010/main" val="2772927762"/>
              </p:ext>
            </p:extLst>
          </p:nvPr>
        </p:nvGraphicFramePr>
        <p:xfrm>
          <a:off x="478632" y="1479112"/>
          <a:ext cx="8186735" cy="2750344"/>
        </p:xfrm>
        <a:graphic>
          <a:graphicData uri="http://schemas.openxmlformats.org/drawingml/2006/table">
            <a:tbl>
              <a:tblPr/>
              <a:tblGrid>
                <a:gridCol w="1751052">
                  <a:extLst>
                    <a:ext uri="{9D8B030D-6E8A-4147-A177-3AD203B41FA5}">
                      <a16:colId xmlns:a16="http://schemas.microsoft.com/office/drawing/2014/main" val="1399282887"/>
                    </a:ext>
                  </a:extLst>
                </a:gridCol>
                <a:gridCol w="1091565">
                  <a:extLst>
                    <a:ext uri="{9D8B030D-6E8A-4147-A177-3AD203B41FA5}">
                      <a16:colId xmlns:a16="http://schemas.microsoft.com/office/drawing/2014/main" val="169052368"/>
                    </a:ext>
                  </a:extLst>
                </a:gridCol>
                <a:gridCol w="875526">
                  <a:extLst>
                    <a:ext uri="{9D8B030D-6E8A-4147-A177-3AD203B41FA5}">
                      <a16:colId xmlns:a16="http://schemas.microsoft.com/office/drawing/2014/main" val="2987491407"/>
                    </a:ext>
                  </a:extLst>
                </a:gridCol>
                <a:gridCol w="1117148">
                  <a:extLst>
                    <a:ext uri="{9D8B030D-6E8A-4147-A177-3AD203B41FA5}">
                      <a16:colId xmlns:a16="http://schemas.microsoft.com/office/drawing/2014/main" val="95916566"/>
                    </a:ext>
                  </a:extLst>
                </a:gridCol>
                <a:gridCol w="1117148">
                  <a:extLst>
                    <a:ext uri="{9D8B030D-6E8A-4147-A177-3AD203B41FA5}">
                      <a16:colId xmlns:a16="http://schemas.microsoft.com/office/drawing/2014/main" val="3634655864"/>
                    </a:ext>
                  </a:extLst>
                </a:gridCol>
                <a:gridCol w="1117148">
                  <a:extLst>
                    <a:ext uri="{9D8B030D-6E8A-4147-A177-3AD203B41FA5}">
                      <a16:colId xmlns:a16="http://schemas.microsoft.com/office/drawing/2014/main" val="79560333"/>
                    </a:ext>
                  </a:extLst>
                </a:gridCol>
                <a:gridCol w="1117148">
                  <a:extLst>
                    <a:ext uri="{9D8B030D-6E8A-4147-A177-3AD203B41FA5}">
                      <a16:colId xmlns:a16="http://schemas.microsoft.com/office/drawing/2014/main" val="1856308898"/>
                    </a:ext>
                  </a:extLst>
                </a:gridCol>
              </a:tblGrid>
              <a:tr h="343793">
                <a:tc>
                  <a:txBody>
                    <a:bodyPr/>
                    <a:lstStyle/>
                    <a:p>
                      <a:pPr algn="l" fontAlgn="b"/>
                      <a:endParaRPr lang="en-GB" sz="1000" b="0" i="0" u="none" strike="noStrike">
                        <a:solidFill>
                          <a:srgbClr val="000000"/>
                        </a:solidFill>
                        <a:effectLst/>
                        <a:latin typeface="Century Gothic" panose="020B0502020202020204" pitchFamily="34" charset="0"/>
                      </a:endParaRPr>
                    </a:p>
                  </a:txBody>
                  <a:tcPr marL="8584" marR="8584" marT="8584" marB="0" anchor="b">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2017/2018</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2018/2019</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2019/2020</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2020/2021</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2021/2022</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2022/2023</a:t>
                      </a:r>
                    </a:p>
                  </a:txBody>
                  <a:tcPr marL="8584" marR="8584" marT="8584" marB="0" anchor="ctr">
                    <a:lnL>
                      <a:noFill/>
                    </a:lnL>
                    <a:lnR>
                      <a:noFill/>
                    </a:lnR>
                    <a:lnT>
                      <a:noFill/>
                    </a:lnT>
                    <a:lnB>
                      <a:noFill/>
                    </a:lnB>
                  </a:tcPr>
                </a:tc>
                <a:extLst>
                  <a:ext uri="{0D108BD9-81ED-4DB2-BD59-A6C34878D82A}">
                    <a16:rowId xmlns:a16="http://schemas.microsoft.com/office/drawing/2014/main" val="2560389711"/>
                  </a:ext>
                </a:extLst>
              </a:tr>
              <a:tr h="343793">
                <a:tc>
                  <a:txBody>
                    <a:bodyPr/>
                    <a:lstStyle/>
                    <a:p>
                      <a:pPr algn="l" rtl="0" fontAlgn="b"/>
                      <a:r>
                        <a:rPr lang="en-GB" sz="1000" b="0" i="0" u="none" strike="noStrike">
                          <a:solidFill>
                            <a:srgbClr val="000000"/>
                          </a:solidFill>
                          <a:effectLst/>
                          <a:latin typeface="Century Gothic" panose="020B0502020202020204" pitchFamily="34" charset="0"/>
                        </a:rPr>
                        <a:t>England</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43.30%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46.80%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44.90%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44.60%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47.20%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47.00%</a:t>
                      </a:r>
                    </a:p>
                  </a:txBody>
                  <a:tcPr marL="8584" marR="8584" marT="8584" marB="0" anchor="ctr">
                    <a:lnL>
                      <a:noFill/>
                    </a:lnL>
                    <a:lnR>
                      <a:noFill/>
                    </a:lnR>
                    <a:lnT>
                      <a:noFill/>
                    </a:lnT>
                    <a:lnB>
                      <a:noFill/>
                    </a:lnB>
                  </a:tcPr>
                </a:tc>
                <a:extLst>
                  <a:ext uri="{0D108BD9-81ED-4DB2-BD59-A6C34878D82A}">
                    <a16:rowId xmlns:a16="http://schemas.microsoft.com/office/drawing/2014/main" val="3476370211"/>
                  </a:ext>
                </a:extLst>
              </a:tr>
              <a:tr h="343793">
                <a:tc>
                  <a:txBody>
                    <a:bodyPr/>
                    <a:lstStyle/>
                    <a:p>
                      <a:pPr algn="l" rtl="0" fontAlgn="b"/>
                      <a:r>
                        <a:rPr lang="en-GB" sz="1000" b="0" i="0" u="none" strike="noStrike">
                          <a:solidFill>
                            <a:srgbClr val="000000"/>
                          </a:solidFill>
                          <a:effectLst/>
                          <a:latin typeface="Century Gothic" panose="020B0502020202020204" pitchFamily="34" charset="0"/>
                        </a:rPr>
                        <a:t>Gateshead </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48.90%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48.90%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44.40%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47.90%</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Not Available</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48.30%</a:t>
                      </a:r>
                    </a:p>
                  </a:txBody>
                  <a:tcPr marL="8584" marR="8584" marT="8584" marB="0" anchor="ctr">
                    <a:lnL>
                      <a:noFill/>
                    </a:lnL>
                    <a:lnR>
                      <a:noFill/>
                    </a:lnR>
                    <a:lnT>
                      <a:noFill/>
                    </a:lnT>
                    <a:lnB>
                      <a:noFill/>
                    </a:lnB>
                  </a:tcPr>
                </a:tc>
                <a:extLst>
                  <a:ext uri="{0D108BD9-81ED-4DB2-BD59-A6C34878D82A}">
                    <a16:rowId xmlns:a16="http://schemas.microsoft.com/office/drawing/2014/main" val="109950577"/>
                  </a:ext>
                </a:extLst>
              </a:tr>
              <a:tr h="343793">
                <a:tc>
                  <a:txBody>
                    <a:bodyPr/>
                    <a:lstStyle/>
                    <a:p>
                      <a:pPr algn="l" rtl="0" fontAlgn="b"/>
                      <a:r>
                        <a:rPr lang="en-GB" sz="1000" b="0" i="0" u="none" strike="noStrike">
                          <a:solidFill>
                            <a:srgbClr val="000000"/>
                          </a:solidFill>
                          <a:effectLst/>
                          <a:latin typeface="Century Gothic" panose="020B0502020202020204" pitchFamily="34" charset="0"/>
                        </a:rPr>
                        <a:t>Newcastle</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43.30%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43.30%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35.00%</a:t>
                      </a:r>
                    </a:p>
                  </a:txBody>
                  <a:tcPr marL="8584" marR="8584" marT="8584" marB="0" anchor="ctr">
                    <a:lnL>
                      <a:noFill/>
                    </a:lnL>
                    <a:lnR>
                      <a:noFill/>
                    </a:lnR>
                    <a:lnT>
                      <a:noFill/>
                    </a:lnT>
                    <a:lnB>
                      <a:noFill/>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Century Gothic" panose="020B0502020202020204" pitchFamily="34" charset="0"/>
                        </a:rPr>
                        <a:t>Not Available</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38.80%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46.60%</a:t>
                      </a:r>
                    </a:p>
                  </a:txBody>
                  <a:tcPr marL="8584" marR="8584" marT="8584" marB="0" anchor="ctr">
                    <a:lnL>
                      <a:noFill/>
                    </a:lnL>
                    <a:lnR>
                      <a:noFill/>
                    </a:lnR>
                    <a:lnT>
                      <a:noFill/>
                    </a:lnT>
                    <a:lnB>
                      <a:noFill/>
                    </a:lnB>
                  </a:tcPr>
                </a:tc>
                <a:extLst>
                  <a:ext uri="{0D108BD9-81ED-4DB2-BD59-A6C34878D82A}">
                    <a16:rowId xmlns:a16="http://schemas.microsoft.com/office/drawing/2014/main" val="1529389325"/>
                  </a:ext>
                </a:extLst>
              </a:tr>
              <a:tr h="343793">
                <a:tc>
                  <a:txBody>
                    <a:bodyPr/>
                    <a:lstStyle/>
                    <a:p>
                      <a:pPr algn="l" rtl="0" fontAlgn="b"/>
                      <a:r>
                        <a:rPr lang="en-GB" sz="1000" b="0" i="0" u="none" strike="noStrike">
                          <a:solidFill>
                            <a:srgbClr val="000000"/>
                          </a:solidFill>
                          <a:effectLst/>
                          <a:latin typeface="Century Gothic" panose="020B0502020202020204" pitchFamily="34" charset="0"/>
                        </a:rPr>
                        <a:t>Northumberland</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36.10%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36.10%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53.50%</a:t>
                      </a:r>
                    </a:p>
                  </a:txBody>
                  <a:tcPr marL="8584" marR="8584" marT="8584" marB="0" anchor="ctr">
                    <a:lnL>
                      <a:noFill/>
                    </a:lnL>
                    <a:lnR>
                      <a:noFill/>
                    </a:lnR>
                    <a:lnT>
                      <a:noFill/>
                    </a:lnT>
                    <a:lnB>
                      <a:noFill/>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Not Available</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52.70%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45.80%</a:t>
                      </a:r>
                    </a:p>
                  </a:txBody>
                  <a:tcPr marL="8584" marR="8584" marT="8584" marB="0" anchor="ctr">
                    <a:lnL>
                      <a:noFill/>
                    </a:lnL>
                    <a:lnR>
                      <a:noFill/>
                    </a:lnR>
                    <a:lnT>
                      <a:noFill/>
                    </a:lnT>
                    <a:lnB>
                      <a:noFill/>
                    </a:lnB>
                  </a:tcPr>
                </a:tc>
                <a:extLst>
                  <a:ext uri="{0D108BD9-81ED-4DB2-BD59-A6C34878D82A}">
                    <a16:rowId xmlns:a16="http://schemas.microsoft.com/office/drawing/2014/main" val="3994443276"/>
                  </a:ext>
                </a:extLst>
              </a:tr>
              <a:tr h="343793">
                <a:tc>
                  <a:txBody>
                    <a:bodyPr/>
                    <a:lstStyle/>
                    <a:p>
                      <a:pPr algn="l" rtl="0" fontAlgn="b"/>
                      <a:r>
                        <a:rPr lang="en-GB" sz="1000" b="0" i="0" u="none" strike="noStrike">
                          <a:solidFill>
                            <a:srgbClr val="000000"/>
                          </a:solidFill>
                          <a:effectLst/>
                          <a:latin typeface="Century Gothic" panose="020B0502020202020204" pitchFamily="34" charset="0"/>
                        </a:rPr>
                        <a:t>North Tyneside</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40.00%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40.00%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54.10%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51.70%</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51.00%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53.80%</a:t>
                      </a:r>
                    </a:p>
                  </a:txBody>
                  <a:tcPr marL="8584" marR="8584" marT="8584" marB="0" anchor="ctr">
                    <a:lnL>
                      <a:noFill/>
                    </a:lnL>
                    <a:lnR>
                      <a:noFill/>
                    </a:lnR>
                    <a:lnT>
                      <a:noFill/>
                    </a:lnT>
                    <a:lnB>
                      <a:noFill/>
                    </a:lnB>
                  </a:tcPr>
                </a:tc>
                <a:extLst>
                  <a:ext uri="{0D108BD9-81ED-4DB2-BD59-A6C34878D82A}">
                    <a16:rowId xmlns:a16="http://schemas.microsoft.com/office/drawing/2014/main" val="1790194419"/>
                  </a:ext>
                </a:extLst>
              </a:tr>
              <a:tr h="343793">
                <a:tc>
                  <a:txBody>
                    <a:bodyPr/>
                    <a:lstStyle/>
                    <a:p>
                      <a:pPr algn="l" rtl="0" fontAlgn="b"/>
                      <a:r>
                        <a:rPr lang="en-GB" sz="1000" b="0" i="0" u="none" strike="noStrike">
                          <a:solidFill>
                            <a:srgbClr val="000000"/>
                          </a:solidFill>
                          <a:effectLst/>
                          <a:latin typeface="Century Gothic" panose="020B0502020202020204" pitchFamily="34" charset="0"/>
                        </a:rPr>
                        <a:t>South Tyneside</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44.90%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44.90%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42.40%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44.70%</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49.10%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42.40%</a:t>
                      </a:r>
                    </a:p>
                  </a:txBody>
                  <a:tcPr marL="8584" marR="8584" marT="8584" marB="0" anchor="ctr">
                    <a:lnL>
                      <a:noFill/>
                    </a:lnL>
                    <a:lnR>
                      <a:noFill/>
                    </a:lnR>
                    <a:lnT>
                      <a:noFill/>
                    </a:lnT>
                    <a:lnB>
                      <a:noFill/>
                    </a:lnB>
                  </a:tcPr>
                </a:tc>
                <a:extLst>
                  <a:ext uri="{0D108BD9-81ED-4DB2-BD59-A6C34878D82A}">
                    <a16:rowId xmlns:a16="http://schemas.microsoft.com/office/drawing/2014/main" val="2279572020"/>
                  </a:ext>
                </a:extLst>
              </a:tr>
              <a:tr h="343793">
                <a:tc>
                  <a:txBody>
                    <a:bodyPr/>
                    <a:lstStyle/>
                    <a:p>
                      <a:pPr algn="l" rtl="0" fontAlgn="b"/>
                      <a:r>
                        <a:rPr lang="en-GB" sz="1000" b="0" i="0" u="none" strike="noStrike">
                          <a:solidFill>
                            <a:srgbClr val="000000"/>
                          </a:solidFill>
                          <a:effectLst/>
                          <a:latin typeface="Century Gothic" panose="020B0502020202020204" pitchFamily="34" charset="0"/>
                        </a:rPr>
                        <a:t>Sunderland</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32.30%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32.30%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49.30%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23.80%</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56.50% </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48.80%</a:t>
                      </a:r>
                    </a:p>
                  </a:txBody>
                  <a:tcPr marL="8584" marR="8584" marT="8584" marB="0" anchor="ctr">
                    <a:lnL>
                      <a:noFill/>
                    </a:lnL>
                    <a:lnR>
                      <a:noFill/>
                    </a:lnR>
                    <a:lnT>
                      <a:noFill/>
                    </a:lnT>
                    <a:lnB>
                      <a:noFill/>
                    </a:lnB>
                  </a:tcPr>
                </a:tc>
                <a:extLst>
                  <a:ext uri="{0D108BD9-81ED-4DB2-BD59-A6C34878D82A}">
                    <a16:rowId xmlns:a16="http://schemas.microsoft.com/office/drawing/2014/main" val="119344739"/>
                  </a:ext>
                </a:extLst>
              </a:tr>
            </a:tbl>
          </a:graphicData>
        </a:graphic>
      </p:graphicFrame>
    </p:spTree>
    <p:extLst>
      <p:ext uri="{BB962C8B-B14F-4D97-AF65-F5344CB8AC3E}">
        <p14:creationId xmlns:p14="http://schemas.microsoft.com/office/powerpoint/2010/main" val="169899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ER-SLIDE-WHITEGREEN-16-9.png">
            <a:extLst>
              <a:ext uri="{FF2B5EF4-FFF2-40B4-BE49-F238E27FC236}">
                <a16:creationId xmlns:a16="http://schemas.microsoft.com/office/drawing/2014/main" id="{12BA3F81-079E-4ADC-89FE-DBA96DDB5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extBox 12">
            <a:extLst>
              <a:ext uri="{FF2B5EF4-FFF2-40B4-BE49-F238E27FC236}">
                <a16:creationId xmlns:a16="http://schemas.microsoft.com/office/drawing/2014/main" id="{951050E4-4FEF-4925-AB0E-C940439B63E6}"/>
              </a:ext>
            </a:extLst>
          </p:cNvPr>
          <p:cNvSpPr txBox="1"/>
          <p:nvPr/>
        </p:nvSpPr>
        <p:spPr>
          <a:xfrm>
            <a:off x="491316" y="573139"/>
            <a:ext cx="5420241" cy="307777"/>
          </a:xfrm>
          <a:prstGeom prst="rect">
            <a:avLst/>
          </a:prstGeom>
          <a:solidFill>
            <a:schemeClr val="bg1"/>
          </a:solid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entury Gothic"/>
                <a:ea typeface="+mn-ea"/>
                <a:cs typeface="+mn-cs"/>
              </a:rPr>
              <a:t>Highlights - </a:t>
            </a:r>
            <a:r>
              <a:rPr lang="en-GB" sz="1400" b="1">
                <a:solidFill>
                  <a:prstClr val="black"/>
                </a:solidFill>
                <a:latin typeface="Century Gothic"/>
              </a:rPr>
              <a:t>Local</a:t>
            </a:r>
            <a:endParaRPr kumimoji="0" lang="en-GB" sz="1400" b="1" i="0" u="none" strike="noStrike" kern="1200" cap="none" spc="0" normalizeH="0" baseline="0" noProof="0">
              <a:ln>
                <a:noFill/>
              </a:ln>
              <a:solidFill>
                <a:prstClr val="black"/>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C777CAF6-DB16-B236-38B5-CBA3B8DF676A}"/>
              </a:ext>
            </a:extLst>
          </p:cNvPr>
          <p:cNvSpPr txBox="1"/>
          <p:nvPr/>
        </p:nvSpPr>
        <p:spPr>
          <a:xfrm>
            <a:off x="491316" y="938597"/>
            <a:ext cx="8161367" cy="263149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entury Gothic"/>
                <a:ea typeface="+mn-ea"/>
                <a:cs typeface="+mn-cs"/>
              </a:rPr>
              <a:t>Trend analysis shows activity rates have increased, between 2017-18 and 2022-23, in Newcastle, Northumberland, North Tyneside, and Sunderland, but decreased in Gateshead and South Tyneside.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a:solidFill>
                <a:prstClr val="black"/>
              </a:solidFill>
              <a:latin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entury Gothic"/>
                <a:ea typeface="+mn-ea"/>
                <a:cs typeface="+mn-cs"/>
              </a:rPr>
              <a:t>A greater proportion of children and young people are currently active in Gateshead, North Tyneside and Sunderland than in England. Conversely, a smaller proportion of children and young people are active in Newcastle, Northumberland, and South Tyneside than in England.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a:solidFill>
                <a:prstClr val="black"/>
              </a:solidFill>
              <a:latin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entury Gothic"/>
                <a:ea typeface="+mn-ea"/>
                <a:cs typeface="+mn-cs"/>
              </a:rPr>
              <a:t>When considering the difference between the areas with the highest and lowest proportions of physically active children and young people in Rise’s areas, there has been a decline from 16.6% in 2017-18 to 11.4% in 2022-23.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a:solidFill>
                <a:prstClr val="black"/>
              </a:solidFill>
              <a:latin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entury Gothic"/>
                <a:ea typeface="+mn-ea"/>
                <a:cs typeface="+mn-cs"/>
              </a:rPr>
              <a:t>Looking at inactivity data, trend analysis shows inactivity rates have declined between 2017-18 and 2022-23 in Gateshead, North Tyneside, South Tyneside, and Sunderland, but increased in Newcastle and Northumberland.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a:solidFill>
                <a:prstClr val="black"/>
              </a:solidFill>
              <a:latin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Century Gothic"/>
              </a:rPr>
              <a:t>When compared to national figures, l</a:t>
            </a:r>
            <a:r>
              <a:rPr kumimoji="0" lang="en-GB" sz="1100" b="0" i="0" u="none" strike="noStrike" kern="1200" cap="none" spc="0" normalizeH="0" baseline="0" noProof="0" err="1">
                <a:ln>
                  <a:noFill/>
                </a:ln>
                <a:solidFill>
                  <a:prstClr val="black"/>
                </a:solidFill>
                <a:effectLst/>
                <a:uLnTx/>
                <a:uFillTx/>
                <a:latin typeface="Century Gothic"/>
                <a:ea typeface="+mn-ea"/>
                <a:cs typeface="+mn-cs"/>
              </a:rPr>
              <a:t>evels</a:t>
            </a:r>
            <a:r>
              <a:rPr kumimoji="0" lang="en-GB" sz="1100" b="0" i="0" u="none" strike="noStrike" kern="1200" cap="none" spc="0" normalizeH="0" baseline="0" noProof="0">
                <a:ln>
                  <a:noFill/>
                </a:ln>
                <a:solidFill>
                  <a:prstClr val="black"/>
                </a:solidFill>
                <a:effectLst/>
                <a:uLnTx/>
                <a:uFillTx/>
                <a:latin typeface="Century Gothic"/>
                <a:ea typeface="+mn-ea"/>
                <a:cs typeface="+mn-cs"/>
              </a:rPr>
              <a:t> of inactivity are higher in Newcastle and Northumberland but lower in Gateshead, North Tyneside, South Tyneside, and Sunderland.</a:t>
            </a:r>
          </a:p>
        </p:txBody>
      </p:sp>
    </p:spTree>
    <p:extLst>
      <p:ext uri="{BB962C8B-B14F-4D97-AF65-F5344CB8AC3E}">
        <p14:creationId xmlns:p14="http://schemas.microsoft.com/office/powerpoint/2010/main" val="87695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ER-SLIDE-WHITEGREEN-16-9.png">
            <a:extLst>
              <a:ext uri="{FF2B5EF4-FFF2-40B4-BE49-F238E27FC236}">
                <a16:creationId xmlns:a16="http://schemas.microsoft.com/office/drawing/2014/main" id="{12BA3F81-079E-4ADC-89FE-DBA96DDB5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extBox 12">
            <a:extLst>
              <a:ext uri="{FF2B5EF4-FFF2-40B4-BE49-F238E27FC236}">
                <a16:creationId xmlns:a16="http://schemas.microsoft.com/office/drawing/2014/main" id="{951050E4-4FEF-4925-AB0E-C940439B63E6}"/>
              </a:ext>
            </a:extLst>
          </p:cNvPr>
          <p:cNvSpPr txBox="1"/>
          <p:nvPr/>
        </p:nvSpPr>
        <p:spPr>
          <a:xfrm>
            <a:off x="491316" y="573139"/>
            <a:ext cx="5420241" cy="307777"/>
          </a:xfrm>
          <a:prstGeom prst="rect">
            <a:avLst/>
          </a:prstGeom>
          <a:solidFill>
            <a:schemeClr val="bg1"/>
          </a:solidFill>
        </p:spPr>
        <p:txBody>
          <a:bodyPr wrap="square" lIns="91440" tIns="45720" rIns="91440" bIns="45720" anchor="t">
            <a:spAutoFit/>
          </a:bodyPr>
          <a:lstStyle/>
          <a:p>
            <a:r>
              <a:rPr lang="en-GB" sz="1400" b="1"/>
              <a:t>Highlights - National</a:t>
            </a:r>
          </a:p>
        </p:txBody>
      </p:sp>
      <p:sp>
        <p:nvSpPr>
          <p:cNvPr id="12" name="TextBox 11">
            <a:extLst>
              <a:ext uri="{FF2B5EF4-FFF2-40B4-BE49-F238E27FC236}">
                <a16:creationId xmlns:a16="http://schemas.microsoft.com/office/drawing/2014/main" id="{C777CAF6-DB16-B236-38B5-CBA3B8DF676A}"/>
              </a:ext>
            </a:extLst>
          </p:cNvPr>
          <p:cNvSpPr txBox="1"/>
          <p:nvPr/>
        </p:nvSpPr>
        <p:spPr>
          <a:xfrm>
            <a:off x="491316" y="938597"/>
            <a:ext cx="8161367" cy="3477875"/>
          </a:xfrm>
          <a:prstGeom prst="rect">
            <a:avLst/>
          </a:prstGeom>
          <a:noFill/>
        </p:spPr>
        <p:txBody>
          <a:bodyPr wrap="square">
            <a:spAutoFit/>
          </a:bodyPr>
          <a:lstStyle/>
          <a:p>
            <a:r>
              <a:rPr lang="en-GB" sz="1100"/>
              <a:t>Children and young people’s overall activity levels have remained stable, with 47% reported as taking part in an average of 60 minutes or more of sport and physical activity a day. This is in line with the 2018-19 academic year (47%), the last full year before the pandemic, and higher than in 2017-18 (43%), the first year that results were collected</a:t>
            </a:r>
          </a:p>
          <a:p>
            <a:endParaRPr lang="en-GB" sz="1100"/>
          </a:p>
          <a:p>
            <a:r>
              <a:rPr lang="en-GB" sz="1100"/>
              <a:t>Nationally, children and young people from the least affluent families are the least likely to be active, with only 44% meeting the Chief Medical Officers’ guidelines – compared to 55% of those from the most affluent families.</a:t>
            </a:r>
          </a:p>
          <a:p>
            <a:endParaRPr lang="en-GB" sz="1100"/>
          </a:p>
          <a:p>
            <a:r>
              <a:rPr lang="en-GB" sz="1100"/>
              <a:t>Activity levels have been relatively stable over the last 12 months for boys and girls, with growth over the longer term at a similar rate for both. As a result, the gender gap between boys and girls currently stands at 6.8%, the same as the gap recorded in 2017-18.</a:t>
            </a:r>
          </a:p>
          <a:p>
            <a:endParaRPr lang="en-GB" sz="1100"/>
          </a:p>
          <a:p>
            <a:r>
              <a:rPr lang="en-GB" sz="1100"/>
              <a:t>Children and young people from White British (50%), White Other (54%) and Mixed (48%) backgrounds continue to be more likely to be active than those from Asian (40.0%), Black (40.0%) and Other ethnic (44%) backgrounds. </a:t>
            </a:r>
          </a:p>
          <a:p>
            <a:endParaRPr lang="en-GB" sz="1100"/>
          </a:p>
          <a:p>
            <a:r>
              <a:rPr lang="en-GB" sz="1100"/>
              <a:t>The percentage of young people in Years 7-11 (ages 11-16) reporting that they Often/Always feel lonely has remained stable (10%), however, there has been a 2.9% increase in the percentage that feel lonely Some of the time (24%).</a:t>
            </a:r>
          </a:p>
          <a:p>
            <a:endParaRPr lang="en-GB" sz="1100"/>
          </a:p>
          <a:p>
            <a:r>
              <a:rPr lang="en-GB" sz="1100"/>
              <a:t>Positively, results continue to provide further evidence that active children have higher levels of mental wellbeing and illustrate the role sport and physical activity can play in supporting them.</a:t>
            </a:r>
          </a:p>
        </p:txBody>
      </p:sp>
    </p:spTree>
    <p:extLst>
      <p:ext uri="{BB962C8B-B14F-4D97-AF65-F5344CB8AC3E}">
        <p14:creationId xmlns:p14="http://schemas.microsoft.com/office/powerpoint/2010/main" val="86855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NER-SLIDE-WHITEGREEN-16-9.png">
            <a:extLst>
              <a:ext uri="{FF2B5EF4-FFF2-40B4-BE49-F238E27FC236}">
                <a16:creationId xmlns:a16="http://schemas.microsoft.com/office/drawing/2014/main" id="{8EA906A3-E1B7-466D-AE42-DB58B1480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D3C68995-33E1-4D62-9AC9-F2B19687770D}"/>
              </a:ext>
            </a:extLst>
          </p:cNvPr>
          <p:cNvSpPr txBox="1"/>
          <p:nvPr/>
        </p:nvSpPr>
        <p:spPr>
          <a:xfrm>
            <a:off x="503287" y="1090681"/>
            <a:ext cx="8137426" cy="2664958"/>
          </a:xfrm>
          <a:prstGeom prst="rect">
            <a:avLst/>
          </a:prstGeom>
          <a:noFill/>
        </p:spPr>
        <p:txBody>
          <a:bodyPr wrap="square" lIns="0" tIns="0" rIns="0" bIns="0" rtlCol="0">
            <a:noAutofit/>
          </a:bodyPr>
          <a:lstStyle/>
          <a:p>
            <a:pPr algn="ctr"/>
            <a:r>
              <a:rPr lang="en-US" sz="2400">
                <a:latin typeface="Century Gothic" panose="020B0502020202020204" pitchFamily="34" charset="0"/>
                <a:cs typeface="Campton Light"/>
              </a:rPr>
              <a:t>﻿</a:t>
            </a:r>
            <a:r>
              <a:rPr lang="en-US" sz="1400">
                <a:effectLst/>
                <a:latin typeface="Century Gothic" panose="020B0502020202020204" pitchFamily="34" charset="0"/>
                <a:ea typeface="+mj-ea"/>
                <a:cs typeface="+mj-cs"/>
              </a:rPr>
              <a:t>The Active Lives Children and Young People Survey aims to illustrate a national picture of physical activity in England for five to 16-year-olds. </a:t>
            </a:r>
          </a:p>
          <a:p>
            <a:pPr algn="ctr"/>
            <a:endParaRPr lang="en-US" sz="1400">
              <a:latin typeface="Century Gothic" panose="020B0502020202020204" pitchFamily="34" charset="0"/>
              <a:ea typeface="+mj-ea"/>
              <a:cs typeface="+mj-cs"/>
            </a:endParaRPr>
          </a:p>
          <a:p>
            <a:pPr algn="ctr"/>
            <a:r>
              <a:rPr lang="en-US" sz="1400">
                <a:effectLst/>
                <a:latin typeface="Century Gothic" panose="020B0502020202020204" pitchFamily="34" charset="0"/>
              </a:rPr>
              <a:t>The UK Chief Medical Officer’s physical activity guidelines released in September 2019, state:</a:t>
            </a:r>
          </a:p>
          <a:p>
            <a:pPr algn="ctr"/>
            <a:endParaRPr lang="en-US" sz="1100" b="1">
              <a:effectLst/>
              <a:latin typeface="Century Gothic" panose="020B0502020202020204" pitchFamily="34" charset="0"/>
            </a:endParaRPr>
          </a:p>
          <a:p>
            <a:pPr algn="ctr"/>
            <a:r>
              <a:rPr lang="en-GB" b="1" i="1">
                <a:latin typeface="Century Gothic" panose="020B0502020202020204" pitchFamily="34" charset="0"/>
              </a:rPr>
              <a:t>“</a:t>
            </a:r>
            <a:r>
              <a:rPr lang="en-GB" b="1" i="1">
                <a:effectLst/>
                <a:latin typeface="Century Gothic" panose="020B0502020202020204" pitchFamily="34" charset="0"/>
              </a:rPr>
              <a:t>Children and young people (aged 5 – 18 years) should engage in moderate-to-vigorous intensity physical activity for an average of at least 60 minutes per day across the week. This can include all forms of activity such as physical education, active travel, after-school activities, play and sports”</a:t>
            </a:r>
          </a:p>
          <a:p>
            <a:pPr algn="ctr"/>
            <a:endParaRPr lang="en-US" sz="1100" b="1"/>
          </a:p>
          <a:p>
            <a:pPr algn="ctr"/>
            <a:endParaRPr lang="en-US" sz="1100" b="1">
              <a:latin typeface="Compton"/>
              <a:ea typeface="+mj-ea"/>
              <a:cs typeface="+mj-cs"/>
            </a:endParaRPr>
          </a:p>
        </p:txBody>
      </p:sp>
    </p:spTree>
    <p:extLst>
      <p:ext uri="{BB962C8B-B14F-4D97-AF65-F5344CB8AC3E}">
        <p14:creationId xmlns:p14="http://schemas.microsoft.com/office/powerpoint/2010/main" val="253249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NER-SLIDE-WHITEGREEN-16-9.png">
            <a:extLst>
              <a:ext uri="{FF2B5EF4-FFF2-40B4-BE49-F238E27FC236}">
                <a16:creationId xmlns:a16="http://schemas.microsoft.com/office/drawing/2014/main" id="{8EA906A3-E1B7-466D-AE42-DB58B1480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3" name="Table 6">
            <a:extLst>
              <a:ext uri="{FF2B5EF4-FFF2-40B4-BE49-F238E27FC236}">
                <a16:creationId xmlns:a16="http://schemas.microsoft.com/office/drawing/2014/main" id="{EC76C4BF-3981-4BB9-919F-E138B57846FD}"/>
              </a:ext>
            </a:extLst>
          </p:cNvPr>
          <p:cNvGraphicFramePr>
            <a:graphicFrameLocks noGrp="1"/>
          </p:cNvGraphicFramePr>
          <p:nvPr>
            <p:extLst>
              <p:ext uri="{D42A27DB-BD31-4B8C-83A1-F6EECF244321}">
                <p14:modId xmlns:p14="http://schemas.microsoft.com/office/powerpoint/2010/main" val="1616579797"/>
              </p:ext>
            </p:extLst>
          </p:nvPr>
        </p:nvGraphicFramePr>
        <p:xfrm>
          <a:off x="1024568" y="3126553"/>
          <a:ext cx="6643172" cy="1112520"/>
        </p:xfrm>
        <a:graphic>
          <a:graphicData uri="http://schemas.openxmlformats.org/drawingml/2006/table">
            <a:tbl>
              <a:tblPr firstRow="1" bandRow="1">
                <a:tableStyleId>{2D5ABB26-0587-4C30-8999-92F81FD0307C}</a:tableStyleId>
              </a:tblPr>
              <a:tblGrid>
                <a:gridCol w="2522863">
                  <a:extLst>
                    <a:ext uri="{9D8B030D-6E8A-4147-A177-3AD203B41FA5}">
                      <a16:colId xmlns:a16="http://schemas.microsoft.com/office/drawing/2014/main" val="106966194"/>
                    </a:ext>
                  </a:extLst>
                </a:gridCol>
                <a:gridCol w="4120309">
                  <a:extLst>
                    <a:ext uri="{9D8B030D-6E8A-4147-A177-3AD203B41FA5}">
                      <a16:colId xmlns:a16="http://schemas.microsoft.com/office/drawing/2014/main" val="849769916"/>
                    </a:ext>
                  </a:extLst>
                </a:gridCol>
              </a:tblGrid>
              <a:tr h="370840">
                <a:tc>
                  <a:txBody>
                    <a:bodyPr/>
                    <a:lstStyle/>
                    <a:p>
                      <a:pPr marL="285750" indent="-285750">
                        <a:buFont typeface="Arial" panose="020B0604020202020204" pitchFamily="34" charset="0"/>
                        <a:buChar char="•"/>
                      </a:pPr>
                      <a:r>
                        <a:rPr lang="en-GB" sz="1400"/>
                        <a:t>Dance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400"/>
                        <a:t>Cycling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381163"/>
                  </a:ext>
                </a:extLst>
              </a:tr>
              <a:tr h="370840">
                <a:tc>
                  <a:txBody>
                    <a:bodyPr/>
                    <a:lstStyle/>
                    <a:p>
                      <a:pPr marL="285750" indent="-285750">
                        <a:buFont typeface="Arial" panose="020B0604020202020204" pitchFamily="34" charset="0"/>
                        <a:buChar char="•"/>
                      </a:pPr>
                      <a:r>
                        <a:rPr lang="en-GB" sz="1400"/>
                        <a:t>Sporting activities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400"/>
                        <a:t>Active play and informal 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259001"/>
                  </a:ext>
                </a:extLst>
              </a:tr>
              <a:tr h="370840">
                <a:tc>
                  <a:txBody>
                    <a:bodyPr/>
                    <a:lstStyle/>
                    <a:p>
                      <a:pPr marL="285750" indent="-285750">
                        <a:buFont typeface="Arial" panose="020B0604020202020204" pitchFamily="34" charset="0"/>
                        <a:buChar char="•"/>
                      </a:pPr>
                      <a:r>
                        <a:rPr lang="en-GB" sz="1400"/>
                        <a:t>Scooting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Walking and fitness activities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9783556"/>
                  </a:ext>
                </a:extLst>
              </a:tr>
            </a:tbl>
          </a:graphicData>
        </a:graphic>
      </p:graphicFrame>
      <p:sp>
        <p:nvSpPr>
          <p:cNvPr id="6" name="TextBox 5">
            <a:extLst>
              <a:ext uri="{FF2B5EF4-FFF2-40B4-BE49-F238E27FC236}">
                <a16:creationId xmlns:a16="http://schemas.microsoft.com/office/drawing/2014/main" id="{EBFF5669-BAF6-4AE2-914A-D05F7ADC4C01}"/>
              </a:ext>
            </a:extLst>
          </p:cNvPr>
          <p:cNvSpPr txBox="1"/>
          <p:nvPr/>
        </p:nvSpPr>
        <p:spPr>
          <a:xfrm>
            <a:off x="1024568" y="1072874"/>
            <a:ext cx="6533003" cy="2042739"/>
          </a:xfrm>
          <a:prstGeom prst="rect">
            <a:avLst/>
          </a:prstGeom>
          <a:noFill/>
        </p:spPr>
        <p:txBody>
          <a:bodyPr wrap="square">
            <a:spAutoFit/>
          </a:bodyPr>
          <a:lstStyle/>
          <a:p>
            <a:pPr>
              <a:lnSpc>
                <a:spcPct val="107000"/>
              </a:lnSpc>
              <a:spcAft>
                <a:spcPts val="800"/>
              </a:spcAft>
            </a:pPr>
            <a:r>
              <a:rPr lang="en-GB" sz="1400" b="1">
                <a:effectLst/>
                <a:ea typeface="Calibri" panose="020F0502020204030204" pitchFamily="34" charset="0"/>
                <a:cs typeface="Times New Roman" panose="02020603050405020304" pitchFamily="18" charset="0"/>
              </a:rPr>
              <a:t>This report presents information on three levels of activity:</a:t>
            </a:r>
          </a:p>
          <a:p>
            <a:pPr marL="342900" lvl="0" indent="-342900">
              <a:lnSpc>
                <a:spcPct val="150000"/>
              </a:lnSpc>
              <a:buFont typeface="Symbol" panose="05050102010706020507" pitchFamily="18" charset="2"/>
              <a:buChar char=""/>
            </a:pPr>
            <a:r>
              <a:rPr lang="en-GB" sz="1400">
                <a:effectLst/>
                <a:ea typeface="Calibri" panose="020F0502020204030204" pitchFamily="34" charset="0"/>
                <a:cs typeface="Times New Roman" panose="02020603050405020304" pitchFamily="18" charset="0"/>
              </a:rPr>
              <a:t>Active (an average of at least 60 minutes a day)</a:t>
            </a:r>
          </a:p>
          <a:p>
            <a:pPr marL="342900" lvl="0" indent="-342900">
              <a:lnSpc>
                <a:spcPct val="150000"/>
              </a:lnSpc>
              <a:buFont typeface="Symbol" panose="05050102010706020507" pitchFamily="18" charset="2"/>
              <a:buChar char=""/>
            </a:pPr>
            <a:r>
              <a:rPr lang="en-GB" sz="1400">
                <a:effectLst/>
                <a:ea typeface="Calibri" panose="020F0502020204030204" pitchFamily="34" charset="0"/>
                <a:cs typeface="Times New Roman" panose="02020603050405020304" pitchFamily="18" charset="0"/>
              </a:rPr>
              <a:t>Fairly active (an average of 30-59 minutes a day)</a:t>
            </a:r>
          </a:p>
          <a:p>
            <a:pPr marL="342900" lvl="0" indent="-342900">
              <a:lnSpc>
                <a:spcPct val="150000"/>
              </a:lnSpc>
              <a:spcAft>
                <a:spcPts val="800"/>
              </a:spcAft>
              <a:buFont typeface="Symbol" panose="05050102010706020507" pitchFamily="18" charset="2"/>
              <a:buChar char=""/>
            </a:pPr>
            <a:r>
              <a:rPr lang="en-GB" sz="1400">
                <a:effectLst/>
                <a:ea typeface="Calibri" panose="020F0502020204030204" pitchFamily="34" charset="0"/>
                <a:cs typeface="Times New Roman" panose="02020603050405020304" pitchFamily="18" charset="0"/>
              </a:rPr>
              <a:t>Less active (less than an average of 30 minutes a day)</a:t>
            </a:r>
          </a:p>
          <a:p>
            <a:pPr>
              <a:lnSpc>
                <a:spcPct val="107000"/>
              </a:lnSpc>
              <a:spcAft>
                <a:spcPts val="800"/>
              </a:spcAft>
            </a:pPr>
            <a:r>
              <a:rPr lang="en-GB" sz="1400">
                <a:effectLst/>
                <a:ea typeface="Calibri" panose="020F0502020204030204" pitchFamily="34" charset="0"/>
                <a:cs typeface="Times New Roman" panose="02020603050405020304" pitchFamily="18" charset="0"/>
              </a:rPr>
              <a:t> </a:t>
            </a:r>
          </a:p>
          <a:p>
            <a:pPr>
              <a:lnSpc>
                <a:spcPct val="107000"/>
              </a:lnSpc>
              <a:spcAft>
                <a:spcPts val="800"/>
              </a:spcAft>
            </a:pPr>
            <a:r>
              <a:rPr lang="en-GB" sz="1400" b="1">
                <a:effectLst/>
                <a:ea typeface="Calibri" panose="020F0502020204030204" pitchFamily="34" charset="0"/>
                <a:cs typeface="Times New Roman" panose="02020603050405020304" pitchFamily="18" charset="0"/>
              </a:rPr>
              <a:t>Physical activity both inside and outside of school includes:</a:t>
            </a:r>
          </a:p>
        </p:txBody>
      </p:sp>
    </p:spTree>
    <p:extLst>
      <p:ext uri="{BB962C8B-B14F-4D97-AF65-F5344CB8AC3E}">
        <p14:creationId xmlns:p14="http://schemas.microsoft.com/office/powerpoint/2010/main" val="182130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ER-SLIDE-WHITEGREEN-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9A5BF4B9-301D-4C0E-809B-0A27E851CAD5}"/>
              </a:ext>
            </a:extLst>
          </p:cNvPr>
          <p:cNvSpPr txBox="1"/>
          <p:nvPr/>
        </p:nvSpPr>
        <p:spPr>
          <a:xfrm>
            <a:off x="734087" y="914780"/>
            <a:ext cx="5420241" cy="307777"/>
          </a:xfrm>
          <a:prstGeom prst="rect">
            <a:avLst/>
          </a:prstGeom>
          <a:solidFill>
            <a:schemeClr val="bg1"/>
          </a:solidFill>
        </p:spPr>
        <p:txBody>
          <a:bodyPr wrap="square" lIns="91440" tIns="45720" rIns="91440" bIns="45720" anchor="t">
            <a:spAutoFit/>
          </a:bodyPr>
          <a:lstStyle/>
          <a:p>
            <a:r>
              <a:rPr lang="en-GB" sz="1400" b="1"/>
              <a:t>Active Lives Survey Results 2022/23 Academic Year</a:t>
            </a:r>
          </a:p>
        </p:txBody>
      </p:sp>
      <p:graphicFrame>
        <p:nvGraphicFramePr>
          <p:cNvPr id="3" name="Table 2">
            <a:extLst>
              <a:ext uri="{FF2B5EF4-FFF2-40B4-BE49-F238E27FC236}">
                <a16:creationId xmlns:a16="http://schemas.microsoft.com/office/drawing/2014/main" id="{96562B60-FF85-462C-8A5E-A8EA903133D0}"/>
              </a:ext>
            </a:extLst>
          </p:cNvPr>
          <p:cNvGraphicFramePr>
            <a:graphicFrameLocks noGrp="1"/>
          </p:cNvGraphicFramePr>
          <p:nvPr>
            <p:extLst>
              <p:ext uri="{D42A27DB-BD31-4B8C-83A1-F6EECF244321}">
                <p14:modId xmlns:p14="http://schemas.microsoft.com/office/powerpoint/2010/main" val="275796620"/>
              </p:ext>
            </p:extLst>
          </p:nvPr>
        </p:nvGraphicFramePr>
        <p:xfrm>
          <a:off x="734087" y="1388962"/>
          <a:ext cx="7371483" cy="2839762"/>
        </p:xfrm>
        <a:graphic>
          <a:graphicData uri="http://schemas.openxmlformats.org/drawingml/2006/table">
            <a:tbl>
              <a:tblPr>
                <a:tableStyleId>{5C22544A-7EE6-4342-B048-85BDC9FD1C3A}</a:tableStyleId>
              </a:tblPr>
              <a:tblGrid>
                <a:gridCol w="1143528">
                  <a:extLst>
                    <a:ext uri="{9D8B030D-6E8A-4147-A177-3AD203B41FA5}">
                      <a16:colId xmlns:a16="http://schemas.microsoft.com/office/drawing/2014/main" val="3790917776"/>
                    </a:ext>
                  </a:extLst>
                </a:gridCol>
                <a:gridCol w="2075985">
                  <a:extLst>
                    <a:ext uri="{9D8B030D-6E8A-4147-A177-3AD203B41FA5}">
                      <a16:colId xmlns:a16="http://schemas.microsoft.com/office/drawing/2014/main" val="3182816079"/>
                    </a:ext>
                  </a:extLst>
                </a:gridCol>
                <a:gridCol w="2075985">
                  <a:extLst>
                    <a:ext uri="{9D8B030D-6E8A-4147-A177-3AD203B41FA5}">
                      <a16:colId xmlns:a16="http://schemas.microsoft.com/office/drawing/2014/main" val="3644752069"/>
                    </a:ext>
                  </a:extLst>
                </a:gridCol>
                <a:gridCol w="2075985">
                  <a:extLst>
                    <a:ext uri="{9D8B030D-6E8A-4147-A177-3AD203B41FA5}">
                      <a16:colId xmlns:a16="http://schemas.microsoft.com/office/drawing/2014/main" val="449100281"/>
                    </a:ext>
                  </a:extLst>
                </a:gridCol>
              </a:tblGrid>
              <a:tr h="360605">
                <a:tc>
                  <a:txBody>
                    <a:bodyPr/>
                    <a:lstStyle/>
                    <a:p>
                      <a:pPr algn="ctr" fontAlgn="ctr"/>
                      <a:endParaRPr lang="en-GB" sz="1000" b="0"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a:effectLst/>
                        </a:rPr>
                        <a:t>Active (average of 60 minutes or more per day)</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a:effectLst/>
                        </a:rPr>
                        <a:t>Fairly Active (average of 30-59 minutes per day)</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a:effectLst/>
                        </a:rPr>
                        <a:t>Less Active (less than an average of 30 minutes per day)</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928612"/>
                  </a:ext>
                </a:extLst>
              </a:tr>
              <a:tr h="255429">
                <a:tc>
                  <a:txBody>
                    <a:bodyPr/>
                    <a:lstStyle/>
                    <a:p>
                      <a:pPr algn="ctr" fontAlgn="ct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a:effectLst/>
                        </a:rPr>
                        <a:t>2022/2023</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a:effectLst/>
                        </a:rPr>
                        <a:t>2022/2023</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a:effectLst/>
                        </a:rPr>
                        <a:t>2022/2023</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0730490"/>
                  </a:ext>
                </a:extLst>
              </a:tr>
              <a:tr h="277966">
                <a:tc>
                  <a:txBody>
                    <a:bodyPr/>
                    <a:lstStyle/>
                    <a:p>
                      <a:pPr algn="l" fontAlgn="ctr"/>
                      <a:r>
                        <a:rPr lang="en-GB" sz="1000" u="none" strike="noStrike">
                          <a:effectLst/>
                        </a:rPr>
                        <a:t>England</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47.0%</a:t>
                      </a: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22.8%</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30.2%</a:t>
                      </a: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944340"/>
                  </a:ext>
                </a:extLst>
              </a:tr>
              <a:tr h="277966">
                <a:tc>
                  <a:txBody>
                    <a:bodyPr/>
                    <a:lstStyle/>
                    <a:p>
                      <a:pPr algn="l" fontAlgn="ctr"/>
                      <a:r>
                        <a:rPr lang="en-GB" sz="1000" u="none" strike="noStrike">
                          <a:effectLst/>
                        </a:rPr>
                        <a:t>North East</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48.4</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21.0</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30.6</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5095820"/>
                  </a:ext>
                </a:extLst>
              </a:tr>
              <a:tr h="277966">
                <a:tc>
                  <a:txBody>
                    <a:bodyPr/>
                    <a:lstStyle/>
                    <a:p>
                      <a:pPr algn="l" fontAlgn="ctr"/>
                      <a:r>
                        <a:rPr lang="en-GB" sz="1000" u="none" strike="noStrike">
                          <a:effectLst/>
                        </a:rPr>
                        <a:t>Gateshead</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Century Gothic"/>
                        </a:rPr>
                        <a:t>48.3</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Century Gothic"/>
                        </a:rPr>
                        <a:t>24.3</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27.4</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126093"/>
                  </a:ext>
                </a:extLst>
              </a:tr>
              <a:tr h="277966">
                <a:tc>
                  <a:txBody>
                    <a:bodyPr/>
                    <a:lstStyle/>
                    <a:p>
                      <a:pPr algn="l" fontAlgn="ctr"/>
                      <a:r>
                        <a:rPr lang="en-GB" sz="1000" u="none" strike="noStrike">
                          <a:effectLst/>
                        </a:rPr>
                        <a:t>Newcastle</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46.6</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20.0</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33.4</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477872"/>
                  </a:ext>
                </a:extLst>
              </a:tr>
              <a:tr h="277966">
                <a:tc>
                  <a:txBody>
                    <a:bodyPr/>
                    <a:lstStyle/>
                    <a:p>
                      <a:pPr algn="l" fontAlgn="ctr"/>
                      <a:r>
                        <a:rPr lang="en-GB" sz="1000" u="none" strike="noStrike">
                          <a:effectLst/>
                        </a:rPr>
                        <a:t>Northumberland</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45.8</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19.6</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34.6</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789389"/>
                  </a:ext>
                </a:extLst>
              </a:tr>
              <a:tr h="277966">
                <a:tc>
                  <a:txBody>
                    <a:bodyPr/>
                    <a:lstStyle/>
                    <a:p>
                      <a:pPr algn="l" fontAlgn="ctr"/>
                      <a:r>
                        <a:rPr lang="en-GB" sz="1000" u="none" strike="noStrike">
                          <a:effectLst/>
                        </a:rPr>
                        <a:t>North Tyneside</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53.8</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16.7</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29.5</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895232"/>
                  </a:ext>
                </a:extLst>
              </a:tr>
              <a:tr h="277966">
                <a:tc>
                  <a:txBody>
                    <a:bodyPr/>
                    <a:lstStyle/>
                    <a:p>
                      <a:pPr algn="l" fontAlgn="ctr"/>
                      <a:r>
                        <a:rPr lang="en-GB" sz="1000" u="none" strike="noStrike">
                          <a:effectLst/>
                        </a:rPr>
                        <a:t>South Tyneside</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42.4</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27.8</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29.9</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304371"/>
                  </a:ext>
                </a:extLst>
              </a:tr>
              <a:tr h="277966">
                <a:tc>
                  <a:txBody>
                    <a:bodyPr/>
                    <a:lstStyle/>
                    <a:p>
                      <a:pPr algn="l" fontAlgn="ctr"/>
                      <a:r>
                        <a:rPr lang="en-GB" sz="1000" u="none" strike="noStrike">
                          <a:effectLst/>
                        </a:rPr>
                        <a:t>Sunderland</a:t>
                      </a:r>
                      <a:endParaRPr lang="en-GB" sz="1000" b="1"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48.8</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a:rPr>
                        <a:t>22.7</a:t>
                      </a:r>
                      <a:r>
                        <a:rPr lang="en-GB" sz="1000" b="0" i="0" u="none" strike="noStrike">
                          <a:solidFill>
                            <a:srgbClr val="000000"/>
                          </a:solidFill>
                          <a:effectLst/>
                          <a:latin typeface="+mn-lt"/>
                        </a:rPr>
                        <a:t>%</a:t>
                      </a:r>
                      <a:endParaRPr lang="en-GB" sz="1000" b="0" i="0" u="none" strike="noStrike">
                        <a:solidFill>
                          <a:srgbClr val="000000"/>
                        </a:solidFill>
                        <a:effectLst/>
                        <a:latin typeface="Century Gothic"/>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Century Gothic" panose="020B0502020202020204" pitchFamily="34" charset="0"/>
                        </a:rPr>
                        <a:t>28.6</a:t>
                      </a:r>
                      <a:r>
                        <a:rPr lang="en-GB" sz="1000" b="0" i="0" u="none" strike="noStrike">
                          <a:solidFill>
                            <a:srgbClr val="000000"/>
                          </a:solidFill>
                          <a:effectLst/>
                          <a:latin typeface="+mn-lt"/>
                        </a:rPr>
                        <a:t>%</a:t>
                      </a:r>
                      <a:endParaRPr lang="en-GB" sz="1000" b="0" i="0" u="none" strike="noStrike">
                        <a:solidFill>
                          <a:srgbClr val="000000"/>
                        </a:solidFill>
                        <a:effectLst/>
                        <a:latin typeface="Century Gothic" panose="020B0502020202020204" pitchFamily="34" charset="0"/>
                      </a:endParaRPr>
                    </a:p>
                  </a:txBody>
                  <a:tcPr marL="8958" marR="8958" marT="89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6384431"/>
                  </a:ext>
                </a:extLst>
              </a:tr>
            </a:tbl>
          </a:graphicData>
        </a:graphic>
      </p:graphicFrame>
    </p:spTree>
    <p:extLst>
      <p:ext uri="{BB962C8B-B14F-4D97-AF65-F5344CB8AC3E}">
        <p14:creationId xmlns:p14="http://schemas.microsoft.com/office/powerpoint/2010/main" val="151159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ER-SLIDE-WHITEGREEN-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9A5BF4B9-301D-4C0E-809B-0A27E851CAD5}"/>
              </a:ext>
            </a:extLst>
          </p:cNvPr>
          <p:cNvSpPr txBox="1"/>
          <p:nvPr/>
        </p:nvSpPr>
        <p:spPr>
          <a:xfrm>
            <a:off x="898180" y="374196"/>
            <a:ext cx="5216339" cy="523220"/>
          </a:xfrm>
          <a:prstGeom prst="rect">
            <a:avLst/>
          </a:prstGeom>
          <a:solidFill>
            <a:schemeClr val="bg1"/>
          </a:solidFill>
        </p:spPr>
        <p:txBody>
          <a:bodyPr wrap="square" lIns="91440" tIns="45720" rIns="91440" bIns="45720" anchor="t">
            <a:spAutoFit/>
          </a:bodyPr>
          <a:lstStyle/>
          <a:p>
            <a:pPr algn="ctr"/>
            <a:r>
              <a:rPr lang="en-GB" sz="1400" b="1"/>
              <a:t>Less Active (less than an average of 30 minutes of physical activity per day)</a:t>
            </a:r>
          </a:p>
        </p:txBody>
      </p:sp>
      <p:graphicFrame>
        <p:nvGraphicFramePr>
          <p:cNvPr id="3" name="Chart 2">
            <a:extLst>
              <a:ext uri="{FF2B5EF4-FFF2-40B4-BE49-F238E27FC236}">
                <a16:creationId xmlns:a16="http://schemas.microsoft.com/office/drawing/2014/main" id="{524386B8-CD29-DF8A-6FD7-F33776708D51}"/>
              </a:ext>
            </a:extLst>
          </p:cNvPr>
          <p:cNvGraphicFramePr>
            <a:graphicFrameLocks/>
          </p:cNvGraphicFramePr>
          <p:nvPr>
            <p:extLst>
              <p:ext uri="{D42A27DB-BD31-4B8C-83A1-F6EECF244321}">
                <p14:modId xmlns:p14="http://schemas.microsoft.com/office/powerpoint/2010/main" val="2187599450"/>
              </p:ext>
            </p:extLst>
          </p:nvPr>
        </p:nvGraphicFramePr>
        <p:xfrm>
          <a:off x="898179" y="927339"/>
          <a:ext cx="6959945" cy="3288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283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ER-SLIDE-WHITEGREEN-16-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9A5BF4B9-301D-4C0E-809B-0A27E851CAD5}"/>
              </a:ext>
            </a:extLst>
          </p:cNvPr>
          <p:cNvSpPr txBox="1"/>
          <p:nvPr/>
        </p:nvSpPr>
        <p:spPr>
          <a:xfrm>
            <a:off x="898180" y="374196"/>
            <a:ext cx="5216339" cy="523220"/>
          </a:xfrm>
          <a:prstGeom prst="rect">
            <a:avLst/>
          </a:prstGeom>
          <a:solidFill>
            <a:schemeClr val="bg1"/>
          </a:solidFill>
        </p:spPr>
        <p:txBody>
          <a:bodyPr wrap="square" lIns="91440" tIns="45720" rIns="91440" bIns="45720" anchor="t">
            <a:spAutoFit/>
          </a:bodyPr>
          <a:lstStyle/>
          <a:p>
            <a:pPr algn="ctr"/>
            <a:r>
              <a:rPr lang="en-GB" sz="1400" b="1"/>
              <a:t>Trends for Less Active (less than an average of 30 minutes of physical activity per day)</a:t>
            </a:r>
          </a:p>
        </p:txBody>
      </p:sp>
      <p:graphicFrame>
        <p:nvGraphicFramePr>
          <p:cNvPr id="6" name="Chart 5">
            <a:extLst>
              <a:ext uri="{FF2B5EF4-FFF2-40B4-BE49-F238E27FC236}">
                <a16:creationId xmlns:a16="http://schemas.microsoft.com/office/drawing/2014/main" id="{CE8C482F-9A9A-4AC4-A849-4330F2E1C207}"/>
              </a:ext>
            </a:extLst>
          </p:cNvPr>
          <p:cNvGraphicFramePr>
            <a:graphicFrameLocks/>
          </p:cNvGraphicFramePr>
          <p:nvPr>
            <p:extLst>
              <p:ext uri="{D42A27DB-BD31-4B8C-83A1-F6EECF244321}">
                <p14:modId xmlns:p14="http://schemas.microsoft.com/office/powerpoint/2010/main" val="349935776"/>
              </p:ext>
            </p:extLst>
          </p:nvPr>
        </p:nvGraphicFramePr>
        <p:xfrm>
          <a:off x="898180" y="925114"/>
          <a:ext cx="7188545" cy="34682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6395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ER-SLIDE-WHITEGREEN-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9A5BF4B9-301D-4C0E-809B-0A27E851CAD5}"/>
              </a:ext>
            </a:extLst>
          </p:cNvPr>
          <p:cNvSpPr txBox="1"/>
          <p:nvPr/>
        </p:nvSpPr>
        <p:spPr>
          <a:xfrm>
            <a:off x="980501" y="955892"/>
            <a:ext cx="6119867" cy="523220"/>
          </a:xfrm>
          <a:prstGeom prst="rect">
            <a:avLst/>
          </a:prstGeom>
          <a:solidFill>
            <a:schemeClr val="bg1"/>
          </a:solidFill>
        </p:spPr>
        <p:txBody>
          <a:bodyPr wrap="square">
            <a:spAutoFit/>
          </a:bodyPr>
          <a:lstStyle/>
          <a:p>
            <a:pPr algn="ctr"/>
            <a:r>
              <a:rPr lang="en-GB" sz="1400" b="1"/>
              <a:t>Less Active </a:t>
            </a:r>
          </a:p>
          <a:p>
            <a:pPr algn="ctr"/>
            <a:r>
              <a:rPr lang="en-GB" sz="1400" b="1"/>
              <a:t>(less than an average of 30 minutes of physical activity per day </a:t>
            </a:r>
          </a:p>
        </p:txBody>
      </p:sp>
      <p:graphicFrame>
        <p:nvGraphicFramePr>
          <p:cNvPr id="3" name="Table 2">
            <a:extLst>
              <a:ext uri="{FF2B5EF4-FFF2-40B4-BE49-F238E27FC236}">
                <a16:creationId xmlns:a16="http://schemas.microsoft.com/office/drawing/2014/main" id="{D01D1F7F-0A7C-FB7C-13B2-FA6950E23D10}"/>
              </a:ext>
            </a:extLst>
          </p:cNvPr>
          <p:cNvGraphicFramePr>
            <a:graphicFrameLocks noGrp="1"/>
          </p:cNvGraphicFramePr>
          <p:nvPr>
            <p:extLst>
              <p:ext uri="{D42A27DB-BD31-4B8C-83A1-F6EECF244321}">
                <p14:modId xmlns:p14="http://schemas.microsoft.com/office/powerpoint/2010/main" val="350838654"/>
              </p:ext>
            </p:extLst>
          </p:nvPr>
        </p:nvGraphicFramePr>
        <p:xfrm>
          <a:off x="485775" y="1551560"/>
          <a:ext cx="8172450" cy="2636048"/>
        </p:xfrm>
        <a:graphic>
          <a:graphicData uri="http://schemas.openxmlformats.org/drawingml/2006/table">
            <a:tbl>
              <a:tblPr/>
              <a:tblGrid>
                <a:gridCol w="1747996">
                  <a:extLst>
                    <a:ext uri="{9D8B030D-6E8A-4147-A177-3AD203B41FA5}">
                      <a16:colId xmlns:a16="http://schemas.microsoft.com/office/drawing/2014/main" val="2761569828"/>
                    </a:ext>
                  </a:extLst>
                </a:gridCol>
                <a:gridCol w="1089660">
                  <a:extLst>
                    <a:ext uri="{9D8B030D-6E8A-4147-A177-3AD203B41FA5}">
                      <a16:colId xmlns:a16="http://schemas.microsoft.com/office/drawing/2014/main" val="712501510"/>
                    </a:ext>
                  </a:extLst>
                </a:gridCol>
                <a:gridCol w="873998">
                  <a:extLst>
                    <a:ext uri="{9D8B030D-6E8A-4147-A177-3AD203B41FA5}">
                      <a16:colId xmlns:a16="http://schemas.microsoft.com/office/drawing/2014/main" val="1934621074"/>
                    </a:ext>
                  </a:extLst>
                </a:gridCol>
                <a:gridCol w="1115199">
                  <a:extLst>
                    <a:ext uri="{9D8B030D-6E8A-4147-A177-3AD203B41FA5}">
                      <a16:colId xmlns:a16="http://schemas.microsoft.com/office/drawing/2014/main" val="1343461694"/>
                    </a:ext>
                  </a:extLst>
                </a:gridCol>
                <a:gridCol w="1115199">
                  <a:extLst>
                    <a:ext uri="{9D8B030D-6E8A-4147-A177-3AD203B41FA5}">
                      <a16:colId xmlns:a16="http://schemas.microsoft.com/office/drawing/2014/main" val="186260714"/>
                    </a:ext>
                  </a:extLst>
                </a:gridCol>
                <a:gridCol w="1115199">
                  <a:extLst>
                    <a:ext uri="{9D8B030D-6E8A-4147-A177-3AD203B41FA5}">
                      <a16:colId xmlns:a16="http://schemas.microsoft.com/office/drawing/2014/main" val="1946001739"/>
                    </a:ext>
                  </a:extLst>
                </a:gridCol>
                <a:gridCol w="1115199">
                  <a:extLst>
                    <a:ext uri="{9D8B030D-6E8A-4147-A177-3AD203B41FA5}">
                      <a16:colId xmlns:a16="http://schemas.microsoft.com/office/drawing/2014/main" val="3422300110"/>
                    </a:ext>
                  </a:extLst>
                </a:gridCol>
              </a:tblGrid>
              <a:tr h="329506">
                <a:tc>
                  <a:txBody>
                    <a:bodyPr/>
                    <a:lstStyle/>
                    <a:p>
                      <a:pPr algn="l" fontAlgn="b"/>
                      <a:endParaRPr lang="en-GB" sz="1000" b="0" i="0" u="none" strike="noStrike">
                        <a:solidFill>
                          <a:srgbClr val="000000"/>
                        </a:solidFill>
                        <a:effectLst/>
                        <a:latin typeface="Century Gothic" panose="020B0502020202020204" pitchFamily="34" charset="0"/>
                      </a:endParaRPr>
                    </a:p>
                  </a:txBody>
                  <a:tcPr marL="8584" marR="8584" marT="8584" marB="0" anchor="b">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2017/2018</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2018/2019</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2019/2020</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2020/2021</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2021/2022</a:t>
                      </a:r>
                    </a:p>
                  </a:txBody>
                  <a:tcPr marL="8584" marR="8584" marT="8584" marB="0" anchor="ctr">
                    <a:lnL>
                      <a:noFill/>
                    </a:lnL>
                    <a:lnR>
                      <a:noFill/>
                    </a:lnR>
                    <a:lnT>
                      <a:noFill/>
                    </a:lnT>
                    <a:lnB>
                      <a:noFill/>
                    </a:lnB>
                  </a:tcPr>
                </a:tc>
                <a:tc>
                  <a:txBody>
                    <a:bodyPr/>
                    <a:lstStyle/>
                    <a:p>
                      <a:pPr algn="ctr" rtl="0" fontAlgn="ctr"/>
                      <a:r>
                        <a:rPr lang="en-GB" sz="1000" b="1" i="0" u="none" strike="noStrike">
                          <a:solidFill>
                            <a:srgbClr val="000000"/>
                          </a:solidFill>
                          <a:effectLst/>
                          <a:latin typeface="Century Gothic" panose="020B0502020202020204" pitchFamily="34" charset="0"/>
                        </a:rPr>
                        <a:t>2022/2023</a:t>
                      </a:r>
                    </a:p>
                  </a:txBody>
                  <a:tcPr marL="8584" marR="8584" marT="8584" marB="0" anchor="ctr">
                    <a:lnL>
                      <a:noFill/>
                    </a:lnL>
                    <a:lnR>
                      <a:noFill/>
                    </a:lnR>
                    <a:lnT>
                      <a:noFill/>
                    </a:lnT>
                    <a:lnB>
                      <a:noFill/>
                    </a:lnB>
                  </a:tcPr>
                </a:tc>
                <a:extLst>
                  <a:ext uri="{0D108BD9-81ED-4DB2-BD59-A6C34878D82A}">
                    <a16:rowId xmlns:a16="http://schemas.microsoft.com/office/drawing/2014/main" val="3115981514"/>
                  </a:ext>
                </a:extLst>
              </a:tr>
              <a:tr h="329506">
                <a:tc>
                  <a:txBody>
                    <a:bodyPr/>
                    <a:lstStyle/>
                    <a:p>
                      <a:pPr algn="l" rtl="0" fontAlgn="b"/>
                      <a:r>
                        <a:rPr lang="en-GB" sz="1000" b="0" i="0" u="none" strike="noStrike">
                          <a:solidFill>
                            <a:srgbClr val="000000"/>
                          </a:solidFill>
                          <a:effectLst/>
                          <a:latin typeface="Century Gothic" panose="020B0502020202020204" pitchFamily="34" charset="0"/>
                        </a:rPr>
                        <a:t>England</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32.90%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29.00%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31.30%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32.40%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30.10%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30.20%</a:t>
                      </a:r>
                    </a:p>
                  </a:txBody>
                  <a:tcPr marL="8584" marR="8584" marT="8584" marB="0" anchor="ctr">
                    <a:lnL>
                      <a:noFill/>
                    </a:lnL>
                    <a:lnR>
                      <a:noFill/>
                    </a:lnR>
                    <a:lnT>
                      <a:noFill/>
                    </a:lnT>
                    <a:lnB>
                      <a:noFill/>
                    </a:lnB>
                  </a:tcPr>
                </a:tc>
                <a:extLst>
                  <a:ext uri="{0D108BD9-81ED-4DB2-BD59-A6C34878D82A}">
                    <a16:rowId xmlns:a16="http://schemas.microsoft.com/office/drawing/2014/main" val="776739403"/>
                  </a:ext>
                </a:extLst>
              </a:tr>
              <a:tr h="329506">
                <a:tc>
                  <a:txBody>
                    <a:bodyPr/>
                    <a:lstStyle/>
                    <a:p>
                      <a:pPr algn="l" rtl="0" fontAlgn="b"/>
                      <a:r>
                        <a:rPr lang="en-GB" sz="1000" b="0" i="0" u="none" strike="noStrike">
                          <a:solidFill>
                            <a:srgbClr val="000000"/>
                          </a:solidFill>
                          <a:effectLst/>
                          <a:latin typeface="Century Gothic" panose="020B0502020202020204" pitchFamily="34" charset="0"/>
                        </a:rPr>
                        <a:t>Gateshead </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33.80%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33.80%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27.40%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25.50%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Not Available</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27.40%</a:t>
                      </a:r>
                    </a:p>
                  </a:txBody>
                  <a:tcPr marL="8584" marR="8584" marT="8584" marB="0" anchor="ctr">
                    <a:lnL>
                      <a:noFill/>
                    </a:lnL>
                    <a:lnR>
                      <a:noFill/>
                    </a:lnR>
                    <a:lnT>
                      <a:noFill/>
                    </a:lnT>
                    <a:lnB>
                      <a:noFill/>
                    </a:lnB>
                  </a:tcPr>
                </a:tc>
                <a:extLst>
                  <a:ext uri="{0D108BD9-81ED-4DB2-BD59-A6C34878D82A}">
                    <a16:rowId xmlns:a16="http://schemas.microsoft.com/office/drawing/2014/main" val="3148627734"/>
                  </a:ext>
                </a:extLst>
              </a:tr>
              <a:tr h="329506">
                <a:tc>
                  <a:txBody>
                    <a:bodyPr/>
                    <a:lstStyle/>
                    <a:p>
                      <a:pPr algn="l" rtl="0" fontAlgn="b"/>
                      <a:r>
                        <a:rPr lang="en-GB" sz="1000" b="0" i="0" u="none" strike="noStrike">
                          <a:solidFill>
                            <a:srgbClr val="000000"/>
                          </a:solidFill>
                          <a:effectLst/>
                          <a:latin typeface="Century Gothic" panose="020B0502020202020204" pitchFamily="34" charset="0"/>
                        </a:rPr>
                        <a:t>Newcastle</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32.30%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32.30%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21.30%</a:t>
                      </a:r>
                    </a:p>
                  </a:txBody>
                  <a:tcPr marL="8584" marR="8584" marT="8584" marB="0" anchor="ctr">
                    <a:lnL>
                      <a:noFill/>
                    </a:lnL>
                    <a:lnR>
                      <a:noFill/>
                    </a:lnR>
                    <a:lnT>
                      <a:noFill/>
                    </a:lnT>
                    <a:lnB>
                      <a:noFill/>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Century Gothic" panose="020B0502020202020204" pitchFamily="34" charset="0"/>
                        </a:rPr>
                        <a:t>Not Available</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33.50%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33.40%</a:t>
                      </a:r>
                    </a:p>
                  </a:txBody>
                  <a:tcPr marL="8584" marR="8584" marT="8584" marB="0" anchor="ctr">
                    <a:lnL>
                      <a:noFill/>
                    </a:lnL>
                    <a:lnR>
                      <a:noFill/>
                    </a:lnR>
                    <a:lnT>
                      <a:noFill/>
                    </a:lnT>
                    <a:lnB>
                      <a:noFill/>
                    </a:lnB>
                  </a:tcPr>
                </a:tc>
                <a:extLst>
                  <a:ext uri="{0D108BD9-81ED-4DB2-BD59-A6C34878D82A}">
                    <a16:rowId xmlns:a16="http://schemas.microsoft.com/office/drawing/2014/main" val="3224567328"/>
                  </a:ext>
                </a:extLst>
              </a:tr>
              <a:tr h="329506">
                <a:tc>
                  <a:txBody>
                    <a:bodyPr/>
                    <a:lstStyle/>
                    <a:p>
                      <a:pPr algn="l" rtl="0" fontAlgn="b"/>
                      <a:r>
                        <a:rPr lang="en-GB" sz="1000" b="0" i="0" u="none" strike="noStrike">
                          <a:solidFill>
                            <a:srgbClr val="000000"/>
                          </a:solidFill>
                          <a:effectLst/>
                          <a:latin typeface="Century Gothic" panose="020B0502020202020204" pitchFamily="34" charset="0"/>
                        </a:rPr>
                        <a:t>Northumberland</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31.00%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31.00%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21.20%</a:t>
                      </a:r>
                    </a:p>
                  </a:txBody>
                  <a:tcPr marL="8584" marR="8584" marT="8584" marB="0" anchor="ctr">
                    <a:lnL>
                      <a:noFill/>
                    </a:lnL>
                    <a:lnR>
                      <a:noFill/>
                    </a:lnR>
                    <a:lnT>
                      <a:noFill/>
                    </a:lnT>
                    <a:lnB>
                      <a:noFill/>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Century Gothic" panose="020B0502020202020204" pitchFamily="34" charset="0"/>
                        </a:rPr>
                        <a:t>Not Available</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30.01%</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34.60%</a:t>
                      </a:r>
                    </a:p>
                  </a:txBody>
                  <a:tcPr marL="8584" marR="8584" marT="8584" marB="0" anchor="ctr">
                    <a:lnL>
                      <a:noFill/>
                    </a:lnL>
                    <a:lnR>
                      <a:noFill/>
                    </a:lnR>
                    <a:lnT>
                      <a:noFill/>
                    </a:lnT>
                    <a:lnB>
                      <a:noFill/>
                    </a:lnB>
                  </a:tcPr>
                </a:tc>
                <a:extLst>
                  <a:ext uri="{0D108BD9-81ED-4DB2-BD59-A6C34878D82A}">
                    <a16:rowId xmlns:a16="http://schemas.microsoft.com/office/drawing/2014/main" val="3062345714"/>
                  </a:ext>
                </a:extLst>
              </a:tr>
              <a:tr h="329506">
                <a:tc>
                  <a:txBody>
                    <a:bodyPr/>
                    <a:lstStyle/>
                    <a:p>
                      <a:pPr algn="l" rtl="0" fontAlgn="b"/>
                      <a:r>
                        <a:rPr lang="en-GB" sz="1000" b="0" i="0" u="none" strike="noStrike">
                          <a:solidFill>
                            <a:srgbClr val="000000"/>
                          </a:solidFill>
                          <a:effectLst/>
                          <a:latin typeface="Century Gothic" panose="020B0502020202020204" pitchFamily="34" charset="0"/>
                        </a:rPr>
                        <a:t>North Tyneside</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38.30%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38.30%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21.50%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21.40%</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28.80%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29.50%</a:t>
                      </a:r>
                    </a:p>
                  </a:txBody>
                  <a:tcPr marL="8584" marR="8584" marT="8584" marB="0" anchor="ctr">
                    <a:lnL>
                      <a:noFill/>
                    </a:lnL>
                    <a:lnR>
                      <a:noFill/>
                    </a:lnR>
                    <a:lnT>
                      <a:noFill/>
                    </a:lnT>
                    <a:lnB>
                      <a:noFill/>
                    </a:lnB>
                  </a:tcPr>
                </a:tc>
                <a:extLst>
                  <a:ext uri="{0D108BD9-81ED-4DB2-BD59-A6C34878D82A}">
                    <a16:rowId xmlns:a16="http://schemas.microsoft.com/office/drawing/2014/main" val="2694763401"/>
                  </a:ext>
                </a:extLst>
              </a:tr>
              <a:tr h="329506">
                <a:tc>
                  <a:txBody>
                    <a:bodyPr/>
                    <a:lstStyle/>
                    <a:p>
                      <a:pPr algn="l" rtl="0" fontAlgn="b"/>
                      <a:r>
                        <a:rPr lang="en-GB" sz="1000" b="0" i="0" u="none" strike="noStrike">
                          <a:solidFill>
                            <a:srgbClr val="000000"/>
                          </a:solidFill>
                          <a:effectLst/>
                          <a:latin typeface="Century Gothic" panose="020B0502020202020204" pitchFamily="34" charset="0"/>
                        </a:rPr>
                        <a:t>South Tyneside</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29.60%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29.60%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37.60%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30.20%</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29.50%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29.90%</a:t>
                      </a:r>
                    </a:p>
                  </a:txBody>
                  <a:tcPr marL="8584" marR="8584" marT="8584" marB="0" anchor="ctr">
                    <a:lnL>
                      <a:noFill/>
                    </a:lnL>
                    <a:lnR>
                      <a:noFill/>
                    </a:lnR>
                    <a:lnT>
                      <a:noFill/>
                    </a:lnT>
                    <a:lnB>
                      <a:noFill/>
                    </a:lnB>
                  </a:tcPr>
                </a:tc>
                <a:extLst>
                  <a:ext uri="{0D108BD9-81ED-4DB2-BD59-A6C34878D82A}">
                    <a16:rowId xmlns:a16="http://schemas.microsoft.com/office/drawing/2014/main" val="63463457"/>
                  </a:ext>
                </a:extLst>
              </a:tr>
              <a:tr h="329506">
                <a:tc>
                  <a:txBody>
                    <a:bodyPr/>
                    <a:lstStyle/>
                    <a:p>
                      <a:pPr algn="l" rtl="0" fontAlgn="b"/>
                      <a:r>
                        <a:rPr lang="en-GB" sz="1000" b="0" i="0" u="none" strike="noStrike">
                          <a:solidFill>
                            <a:srgbClr val="000000"/>
                          </a:solidFill>
                          <a:effectLst/>
                          <a:latin typeface="Century Gothic" panose="020B0502020202020204" pitchFamily="34" charset="0"/>
                        </a:rPr>
                        <a:t>Sunderland</a:t>
                      </a:r>
                    </a:p>
                  </a:txBody>
                  <a:tcPr marL="8584" marR="8584" marT="8584" marB="0" anchor="b">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44.70%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44.70%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31.40%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58.10%</a:t>
                      </a:r>
                    </a:p>
                  </a:txBody>
                  <a:tcPr marL="8584" marR="8584" marT="8584" marB="0" anchor="ctr">
                    <a:lnL>
                      <a:noFill/>
                    </a:lnL>
                    <a:lnR>
                      <a:noFill/>
                    </a:lnR>
                    <a:lnT>
                      <a:noFill/>
                    </a:lnT>
                    <a:lnB>
                      <a:noFill/>
                    </a:lnB>
                  </a:tcPr>
                </a:tc>
                <a:tc>
                  <a:txBody>
                    <a:bodyPr/>
                    <a:lstStyle/>
                    <a:p>
                      <a:pPr algn="ctr" fontAlgn="ctr"/>
                      <a:r>
                        <a:rPr lang="en-GB" sz="1000" b="0" i="0" u="none" strike="noStrike">
                          <a:solidFill>
                            <a:srgbClr val="000000"/>
                          </a:solidFill>
                          <a:effectLst/>
                          <a:latin typeface="Century Gothic" panose="020B0502020202020204" pitchFamily="34" charset="0"/>
                        </a:rPr>
                        <a:t>26.90%</a:t>
                      </a:r>
                    </a:p>
                  </a:txBody>
                  <a:tcPr marL="8584" marR="8584" marT="8584" marB="0" anchor="ctr">
                    <a:lnL>
                      <a:noFill/>
                    </a:lnL>
                    <a:lnR>
                      <a:noFill/>
                    </a:lnR>
                    <a:lnT>
                      <a:noFill/>
                    </a:lnT>
                    <a:lnB>
                      <a:noFill/>
                    </a:lnB>
                  </a:tcPr>
                </a:tc>
                <a:tc>
                  <a:txBody>
                    <a:bodyPr/>
                    <a:lstStyle/>
                    <a:p>
                      <a:pPr algn="ctr" rtl="0" fontAlgn="ctr"/>
                      <a:r>
                        <a:rPr lang="en-GB" sz="1000" b="0" i="0" u="none" strike="noStrike">
                          <a:solidFill>
                            <a:srgbClr val="000000"/>
                          </a:solidFill>
                          <a:effectLst/>
                          <a:latin typeface="Century Gothic" panose="020B0502020202020204" pitchFamily="34" charset="0"/>
                        </a:rPr>
                        <a:t>28.60%</a:t>
                      </a:r>
                    </a:p>
                  </a:txBody>
                  <a:tcPr marL="8584" marR="8584" marT="8584" marB="0" anchor="ctr">
                    <a:lnL>
                      <a:noFill/>
                    </a:lnL>
                    <a:lnR>
                      <a:noFill/>
                    </a:lnR>
                    <a:lnT>
                      <a:noFill/>
                    </a:lnT>
                    <a:lnB>
                      <a:noFill/>
                    </a:lnB>
                  </a:tcPr>
                </a:tc>
                <a:extLst>
                  <a:ext uri="{0D108BD9-81ED-4DB2-BD59-A6C34878D82A}">
                    <a16:rowId xmlns:a16="http://schemas.microsoft.com/office/drawing/2014/main" val="4126642880"/>
                  </a:ext>
                </a:extLst>
              </a:tr>
            </a:tbl>
          </a:graphicData>
        </a:graphic>
      </p:graphicFrame>
    </p:spTree>
    <p:extLst>
      <p:ext uri="{BB962C8B-B14F-4D97-AF65-F5344CB8AC3E}">
        <p14:creationId xmlns:p14="http://schemas.microsoft.com/office/powerpoint/2010/main" val="239221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ER-SLIDE-WHITEGREEN-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9A5BF4B9-301D-4C0E-809B-0A27E851CAD5}"/>
              </a:ext>
            </a:extLst>
          </p:cNvPr>
          <p:cNvSpPr txBox="1"/>
          <p:nvPr/>
        </p:nvSpPr>
        <p:spPr>
          <a:xfrm>
            <a:off x="977631" y="321367"/>
            <a:ext cx="5076525" cy="523220"/>
          </a:xfrm>
          <a:prstGeom prst="rect">
            <a:avLst/>
          </a:prstGeom>
          <a:solidFill>
            <a:schemeClr val="bg1"/>
          </a:solidFill>
        </p:spPr>
        <p:txBody>
          <a:bodyPr wrap="square" lIns="91440" tIns="45720" rIns="91440" bIns="45720" anchor="t">
            <a:spAutoFit/>
          </a:bodyPr>
          <a:lstStyle/>
          <a:p>
            <a:pPr algn="ctr"/>
            <a:r>
              <a:rPr lang="en-GB" sz="1400" b="1"/>
              <a:t>Active (average of 60 minutes or more of physical activity per day</a:t>
            </a:r>
          </a:p>
        </p:txBody>
      </p:sp>
      <p:graphicFrame>
        <p:nvGraphicFramePr>
          <p:cNvPr id="3" name="Chart 2">
            <a:extLst>
              <a:ext uri="{FF2B5EF4-FFF2-40B4-BE49-F238E27FC236}">
                <a16:creationId xmlns:a16="http://schemas.microsoft.com/office/drawing/2014/main" id="{FBCADB48-3BCA-459F-9EBD-5DB091936B69}"/>
              </a:ext>
            </a:extLst>
          </p:cNvPr>
          <p:cNvGraphicFramePr>
            <a:graphicFrameLocks/>
          </p:cNvGraphicFramePr>
          <p:nvPr>
            <p:extLst>
              <p:ext uri="{D42A27DB-BD31-4B8C-83A1-F6EECF244321}">
                <p14:modId xmlns:p14="http://schemas.microsoft.com/office/powerpoint/2010/main" val="1437945890"/>
              </p:ext>
            </p:extLst>
          </p:nvPr>
        </p:nvGraphicFramePr>
        <p:xfrm>
          <a:off x="866775" y="910828"/>
          <a:ext cx="7169944" cy="3321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757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NER-SLIDE-WHITEGREEN-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9A5BF4B9-301D-4C0E-809B-0A27E851CAD5}"/>
              </a:ext>
            </a:extLst>
          </p:cNvPr>
          <p:cNvSpPr txBox="1"/>
          <p:nvPr/>
        </p:nvSpPr>
        <p:spPr>
          <a:xfrm>
            <a:off x="977631" y="321367"/>
            <a:ext cx="5076525" cy="523220"/>
          </a:xfrm>
          <a:prstGeom prst="rect">
            <a:avLst/>
          </a:prstGeom>
          <a:solidFill>
            <a:schemeClr val="bg1"/>
          </a:solidFill>
        </p:spPr>
        <p:txBody>
          <a:bodyPr wrap="square" lIns="91440" tIns="45720" rIns="91440" bIns="45720" anchor="t">
            <a:spAutoFit/>
          </a:bodyPr>
          <a:lstStyle/>
          <a:p>
            <a:pPr algn="ctr"/>
            <a:r>
              <a:rPr lang="en-GB" sz="1400" b="1"/>
              <a:t>Trends for Active (average of 60 minutes or more of physical activity per day</a:t>
            </a:r>
          </a:p>
        </p:txBody>
      </p:sp>
      <p:graphicFrame>
        <p:nvGraphicFramePr>
          <p:cNvPr id="5" name="Chart 4">
            <a:extLst>
              <a:ext uri="{FF2B5EF4-FFF2-40B4-BE49-F238E27FC236}">
                <a16:creationId xmlns:a16="http://schemas.microsoft.com/office/drawing/2014/main" id="{6C85DAD7-7254-487D-8320-66F52D379AD0}"/>
              </a:ext>
            </a:extLst>
          </p:cNvPr>
          <p:cNvGraphicFramePr>
            <a:graphicFrameLocks/>
          </p:cNvGraphicFramePr>
          <p:nvPr>
            <p:extLst>
              <p:ext uri="{D42A27DB-BD31-4B8C-83A1-F6EECF244321}">
                <p14:modId xmlns:p14="http://schemas.microsoft.com/office/powerpoint/2010/main" val="1023352316"/>
              </p:ext>
            </p:extLst>
          </p:nvPr>
        </p:nvGraphicFramePr>
        <p:xfrm>
          <a:off x="974611" y="1012172"/>
          <a:ext cx="7272337" cy="3397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4321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E Brand">
    <a:dk1>
      <a:sysClr val="windowText" lastClr="000000"/>
    </a:dk1>
    <a:lt1>
      <a:sysClr val="window" lastClr="FFFFFF"/>
    </a:lt1>
    <a:dk2>
      <a:srgbClr val="44546A"/>
    </a:dk2>
    <a:lt2>
      <a:srgbClr val="E7E6E6"/>
    </a:lt2>
    <a:accent1>
      <a:srgbClr val="003F69"/>
    </a:accent1>
    <a:accent2>
      <a:srgbClr val="E41B4A"/>
    </a:accent2>
    <a:accent3>
      <a:srgbClr val="0072D6"/>
    </a:accent3>
    <a:accent4>
      <a:srgbClr val="A4569C"/>
    </a:accent4>
    <a:accent5>
      <a:srgbClr val="00A881"/>
    </a:accent5>
    <a:accent6>
      <a:srgbClr val="FF6105"/>
    </a:accent6>
    <a:hlink>
      <a:srgbClr val="0563C1"/>
    </a:hlink>
    <a:folHlink>
      <a:srgbClr val="954F72"/>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E Brand">
    <a:dk1>
      <a:sysClr val="windowText" lastClr="000000"/>
    </a:dk1>
    <a:lt1>
      <a:sysClr val="window" lastClr="FFFFFF"/>
    </a:lt1>
    <a:dk2>
      <a:srgbClr val="44546A"/>
    </a:dk2>
    <a:lt2>
      <a:srgbClr val="E7E6E6"/>
    </a:lt2>
    <a:accent1>
      <a:srgbClr val="003F69"/>
    </a:accent1>
    <a:accent2>
      <a:srgbClr val="E41B4A"/>
    </a:accent2>
    <a:accent3>
      <a:srgbClr val="0072D6"/>
    </a:accent3>
    <a:accent4>
      <a:srgbClr val="A4569C"/>
    </a:accent4>
    <a:accent5>
      <a:srgbClr val="00A881"/>
    </a:accent5>
    <a:accent6>
      <a:srgbClr val="FF6105"/>
    </a:accent6>
    <a:hlink>
      <a:srgbClr val="0563C1"/>
    </a:hlink>
    <a:folHlink>
      <a:srgbClr val="954F72"/>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E Brand">
    <a:dk1>
      <a:sysClr val="windowText" lastClr="000000"/>
    </a:dk1>
    <a:lt1>
      <a:sysClr val="window" lastClr="FFFFFF"/>
    </a:lt1>
    <a:dk2>
      <a:srgbClr val="44546A"/>
    </a:dk2>
    <a:lt2>
      <a:srgbClr val="E7E6E6"/>
    </a:lt2>
    <a:accent1>
      <a:srgbClr val="003F69"/>
    </a:accent1>
    <a:accent2>
      <a:srgbClr val="E41B4A"/>
    </a:accent2>
    <a:accent3>
      <a:srgbClr val="0072D6"/>
    </a:accent3>
    <a:accent4>
      <a:srgbClr val="A4569C"/>
    </a:accent4>
    <a:accent5>
      <a:srgbClr val="00A881"/>
    </a:accent5>
    <a:accent6>
      <a:srgbClr val="FF6105"/>
    </a:accent6>
    <a:hlink>
      <a:srgbClr val="0563C1"/>
    </a:hlink>
    <a:folHlink>
      <a:srgbClr val="954F72"/>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E Brand">
    <a:dk1>
      <a:sysClr val="windowText" lastClr="000000"/>
    </a:dk1>
    <a:lt1>
      <a:sysClr val="window" lastClr="FFFFFF"/>
    </a:lt1>
    <a:dk2>
      <a:srgbClr val="44546A"/>
    </a:dk2>
    <a:lt2>
      <a:srgbClr val="E7E6E6"/>
    </a:lt2>
    <a:accent1>
      <a:srgbClr val="003F69"/>
    </a:accent1>
    <a:accent2>
      <a:srgbClr val="E41B4A"/>
    </a:accent2>
    <a:accent3>
      <a:srgbClr val="0072D6"/>
    </a:accent3>
    <a:accent4>
      <a:srgbClr val="A4569C"/>
    </a:accent4>
    <a:accent5>
      <a:srgbClr val="00A881"/>
    </a:accent5>
    <a:accent6>
      <a:srgbClr val="FF6105"/>
    </a:accent6>
    <a:hlink>
      <a:srgbClr val="0563C1"/>
    </a:hlink>
    <a:folHlink>
      <a:srgbClr val="954F72"/>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B5B68EEDF7144DB197978EE86EE931" ma:contentTypeVersion="17" ma:contentTypeDescription="Create a new document." ma:contentTypeScope="" ma:versionID="ff1f9b2d995a37a5d0ef6552d32dd4a6">
  <xsd:schema xmlns:xsd="http://www.w3.org/2001/XMLSchema" xmlns:xs="http://www.w3.org/2001/XMLSchema" xmlns:p="http://schemas.microsoft.com/office/2006/metadata/properties" xmlns:ns2="df746b01-2d05-4487-b3f2-d13955a8d77a" xmlns:ns3="638ec162-2be3-4395-be97-e31525a22c90" targetNamespace="http://schemas.microsoft.com/office/2006/metadata/properties" ma:root="true" ma:fieldsID="52fb29f67ff79439cdda2f66190990c9" ns2:_="" ns3:_="">
    <xsd:import namespace="df746b01-2d05-4487-b3f2-d13955a8d77a"/>
    <xsd:import namespace="638ec162-2be3-4395-be97-e31525a22c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46b01-2d05-4487-b3f2-d13955a8d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8a61f4-9913-4a27-9431-eb80e143ac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8ec162-2be3-4395-be97-e31525a22c9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61b202-15bc-4bbb-8229-e0325426fa3f}" ma:internalName="TaxCatchAll" ma:showField="CatchAllData" ma:web="638ec162-2be3-4395-be97-e31525a22c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38ec162-2be3-4395-be97-e31525a22c90">
      <UserInfo>
        <DisplayName/>
        <AccountId xsi:nil="true"/>
        <AccountType/>
      </UserInfo>
    </SharedWithUsers>
    <MediaLengthInSeconds xmlns="df746b01-2d05-4487-b3f2-d13955a8d77a" xsi:nil="true"/>
    <lcf76f155ced4ddcb4097134ff3c332f xmlns="df746b01-2d05-4487-b3f2-d13955a8d77a">
      <Terms xmlns="http://schemas.microsoft.com/office/infopath/2007/PartnerControls"/>
    </lcf76f155ced4ddcb4097134ff3c332f>
    <TaxCatchAll xmlns="638ec162-2be3-4395-be97-e31525a22c90"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AEDEEA1E-170B-4626-B85C-44E62D4EFAD4}">
  <ds:schemaRefs>
    <ds:schemaRef ds:uri="638ec162-2be3-4395-be97-e31525a22c90"/>
    <ds:schemaRef ds:uri="df746b01-2d05-4487-b3f2-d13955a8d7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6F2769-7194-4217-93D3-3AF3A4742282}">
  <ds:schemaRefs>
    <ds:schemaRef ds:uri="638ec162-2be3-4395-be97-e31525a22c90"/>
    <ds:schemaRef ds:uri="df746b01-2d05-4487-b3f2-d13955a8d7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Application>Microsoft Office PowerPoint</Application>
  <PresentationFormat>On-screen Show (16:9)</PresentationFormat>
  <Slides>12</Slides>
  <Notes>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revision>2</cp:revision>
  <dcterms:created xsi:type="dcterms:W3CDTF">2010-04-12T23:12:02Z</dcterms:created>
  <dcterms:modified xsi:type="dcterms:W3CDTF">2023-12-13T15:46:35Z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0x01010084B5B68EEDF7144DB197978EE86EE931</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